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1"/>
  </p:notesMasterIdLst>
  <p:sldIdLst>
    <p:sldId id="261" r:id="rId2"/>
    <p:sldId id="287" r:id="rId3"/>
    <p:sldId id="301" r:id="rId4"/>
    <p:sldId id="282" r:id="rId5"/>
    <p:sldId id="290" r:id="rId6"/>
    <p:sldId id="299" r:id="rId7"/>
    <p:sldId id="300" r:id="rId8"/>
    <p:sldId id="293" r:id="rId9"/>
    <p:sldId id="292" r:id="rId10"/>
    <p:sldId id="295" r:id="rId11"/>
    <p:sldId id="281" r:id="rId12"/>
    <p:sldId id="276" r:id="rId13"/>
    <p:sldId id="294" r:id="rId14"/>
    <p:sldId id="280" r:id="rId15"/>
    <p:sldId id="305" r:id="rId16"/>
    <p:sldId id="304" r:id="rId17"/>
    <p:sldId id="303" r:id="rId18"/>
    <p:sldId id="324" r:id="rId19"/>
    <p:sldId id="278" r:id="rId20"/>
    <p:sldId id="297" r:id="rId21"/>
    <p:sldId id="311" r:id="rId22"/>
    <p:sldId id="310" r:id="rId23"/>
    <p:sldId id="325" r:id="rId24"/>
    <p:sldId id="308" r:id="rId25"/>
    <p:sldId id="307" r:id="rId26"/>
    <p:sldId id="306" r:id="rId27"/>
    <p:sldId id="316" r:id="rId28"/>
    <p:sldId id="315" r:id="rId29"/>
    <p:sldId id="326" r:id="rId30"/>
    <p:sldId id="313" r:id="rId31"/>
    <p:sldId id="312" r:id="rId32"/>
    <p:sldId id="318" r:id="rId33"/>
    <p:sldId id="317" r:id="rId34"/>
    <p:sldId id="320" r:id="rId35"/>
    <p:sldId id="319" r:id="rId36"/>
    <p:sldId id="321" r:id="rId37"/>
    <p:sldId id="322" r:id="rId38"/>
    <p:sldId id="323" r:id="rId39"/>
    <p:sldId id="284" r:id="rId40"/>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33C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8938" autoAdjust="0"/>
    <p:restoredTop sz="87768" autoAdjust="0"/>
  </p:normalViewPr>
  <p:slideViewPr>
    <p:cSldViewPr>
      <p:cViewPr varScale="1">
        <p:scale>
          <a:sx n="100" d="100"/>
          <a:sy n="100" d="100"/>
        </p:scale>
        <p:origin x="1512" y="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874CE23B-FF52-4ADE-8208-D4E32808042A}" type="datetimeFigureOut">
              <a:rPr lang="en-GB" smtClean="0"/>
              <a:t>16/03/2020</a:t>
            </a:fld>
            <a:endParaRPr lang="en-GB"/>
          </a:p>
        </p:txBody>
      </p:sp>
      <p:sp>
        <p:nvSpPr>
          <p:cNvPr id="4" name="Slide Image Placeholder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181F206B-8239-4EF5-8466-6E86CE00634F}" type="slidenum">
              <a:rPr lang="en-GB" smtClean="0"/>
              <a:t>‹#›</a:t>
            </a:fld>
            <a:endParaRPr lang="en-GB"/>
          </a:p>
        </p:txBody>
      </p:sp>
    </p:spTree>
    <p:extLst>
      <p:ext uri="{BB962C8B-B14F-4D97-AF65-F5344CB8AC3E}">
        <p14:creationId xmlns:p14="http://schemas.microsoft.com/office/powerpoint/2010/main" val="21707094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81F206B-8239-4EF5-8466-6E86CE00634F}" type="slidenum">
              <a:rPr lang="en-GB" smtClean="0"/>
              <a:t>4</a:t>
            </a:fld>
            <a:endParaRPr lang="en-GB"/>
          </a:p>
        </p:txBody>
      </p:sp>
    </p:spTree>
    <p:extLst>
      <p:ext uri="{BB962C8B-B14F-4D97-AF65-F5344CB8AC3E}">
        <p14:creationId xmlns:p14="http://schemas.microsoft.com/office/powerpoint/2010/main" val="41633150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A974FA69-9593-4B0B-992C-BFE85F55E68C}" type="slidenum">
              <a:rPr lang="en-GB" smtClean="0"/>
              <a:pPr>
                <a:defRPr/>
              </a:pPr>
              <a:t>‹#›</a:t>
            </a:fld>
            <a:endParaRPr lang="en-GB"/>
          </a:p>
        </p:txBody>
      </p:sp>
    </p:spTree>
    <p:extLst>
      <p:ext uri="{BB962C8B-B14F-4D97-AF65-F5344CB8AC3E}">
        <p14:creationId xmlns:p14="http://schemas.microsoft.com/office/powerpoint/2010/main" val="10460271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C4CAC38E-2E63-40FE-8A4E-9DF0A7CC6BA9}" type="slidenum">
              <a:rPr lang="en-GB" smtClean="0"/>
              <a:pPr>
                <a:defRPr/>
              </a:pPr>
              <a:t>‹#›</a:t>
            </a:fld>
            <a:endParaRPr lang="en-GB"/>
          </a:p>
        </p:txBody>
      </p:sp>
    </p:spTree>
    <p:extLst>
      <p:ext uri="{BB962C8B-B14F-4D97-AF65-F5344CB8AC3E}">
        <p14:creationId xmlns:p14="http://schemas.microsoft.com/office/powerpoint/2010/main" val="24259354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620AA519-95B7-4AA6-8EC9-08983C0AB841}" type="slidenum">
              <a:rPr lang="en-GB" smtClean="0"/>
              <a:pPr>
                <a:defRPr/>
              </a:pPr>
              <a:t>‹#›</a:t>
            </a:fld>
            <a:endParaRPr lang="en-GB"/>
          </a:p>
        </p:txBody>
      </p:sp>
    </p:spTree>
    <p:extLst>
      <p:ext uri="{BB962C8B-B14F-4D97-AF65-F5344CB8AC3E}">
        <p14:creationId xmlns:p14="http://schemas.microsoft.com/office/powerpoint/2010/main" val="34549268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GB"/>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p>
            <a:pPr>
              <a:defRPr/>
            </a:pPr>
            <a:fld id="{21D05005-078D-48F5-AEC2-959FAA7F982F}" type="slidenum">
              <a:rPr lang="en-GB" smtClean="0"/>
              <a:pPr>
                <a:defRPr/>
              </a:pPr>
              <a:t>‹#›</a:t>
            </a:fld>
            <a:endParaRPr lang="en-GB"/>
          </a:p>
        </p:txBody>
      </p:sp>
    </p:spTree>
    <p:extLst>
      <p:ext uri="{BB962C8B-B14F-4D97-AF65-F5344CB8AC3E}">
        <p14:creationId xmlns:p14="http://schemas.microsoft.com/office/powerpoint/2010/main" val="36649216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GB"/>
          </a:p>
        </p:txBody>
      </p:sp>
      <p:sp>
        <p:nvSpPr>
          <p:cNvPr id="8" name="Footer Placeholder 7"/>
          <p:cNvSpPr>
            <a:spLocks noGrp="1"/>
          </p:cNvSpPr>
          <p:nvPr>
            <p:ph type="ftr" sz="quarter" idx="11"/>
          </p:nvPr>
        </p:nvSpPr>
        <p:spPr/>
        <p:txBody>
          <a:bodyPr/>
          <a:lstStyle/>
          <a:p>
            <a:pPr>
              <a:defRPr/>
            </a:pPr>
            <a:endParaRPr lang="en-GB"/>
          </a:p>
        </p:txBody>
      </p:sp>
      <p:sp>
        <p:nvSpPr>
          <p:cNvPr id="9" name="Slide Number Placeholder 8"/>
          <p:cNvSpPr>
            <a:spLocks noGrp="1"/>
          </p:cNvSpPr>
          <p:nvPr>
            <p:ph type="sldNum" sz="quarter" idx="12"/>
          </p:nvPr>
        </p:nvSpPr>
        <p:spPr/>
        <p:txBody>
          <a:bodyPr/>
          <a:lstStyle/>
          <a:p>
            <a:pPr>
              <a:defRPr/>
            </a:pPr>
            <a:fld id="{BD73CB9A-2B07-4C8F-AE82-9A397FFE3222}" type="slidenum">
              <a:rPr lang="en-GB" smtClean="0"/>
              <a:pPr>
                <a:defRPr/>
              </a:pPr>
              <a:t>‹#›</a:t>
            </a:fld>
            <a:endParaRPr lang="en-GB"/>
          </a:p>
        </p:txBody>
      </p:sp>
    </p:spTree>
    <p:extLst>
      <p:ext uri="{BB962C8B-B14F-4D97-AF65-F5344CB8AC3E}">
        <p14:creationId xmlns:p14="http://schemas.microsoft.com/office/powerpoint/2010/main" val="40062600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GB"/>
          </a:p>
        </p:txBody>
      </p:sp>
      <p:sp>
        <p:nvSpPr>
          <p:cNvPr id="4" name="Footer Placeholder 3"/>
          <p:cNvSpPr>
            <a:spLocks noGrp="1"/>
          </p:cNvSpPr>
          <p:nvPr>
            <p:ph type="ftr" sz="quarter" idx="11"/>
          </p:nvPr>
        </p:nvSpPr>
        <p:spPr/>
        <p:txBody>
          <a:bodyPr/>
          <a:lstStyle/>
          <a:p>
            <a:pPr>
              <a:defRPr/>
            </a:pPr>
            <a:endParaRPr lang="en-GB"/>
          </a:p>
        </p:txBody>
      </p:sp>
      <p:sp>
        <p:nvSpPr>
          <p:cNvPr id="5" name="Slide Number Placeholder 4"/>
          <p:cNvSpPr>
            <a:spLocks noGrp="1"/>
          </p:cNvSpPr>
          <p:nvPr>
            <p:ph type="sldNum" sz="quarter" idx="12"/>
          </p:nvPr>
        </p:nvSpPr>
        <p:spPr/>
        <p:txBody>
          <a:bodyPr/>
          <a:lstStyle/>
          <a:p>
            <a:pPr>
              <a:defRPr/>
            </a:pPr>
            <a:fld id="{48BE2A45-BACD-4CD5-81F9-118B2E608766}" type="slidenum">
              <a:rPr lang="en-GB" smtClean="0"/>
              <a:pPr>
                <a:defRPr/>
              </a:pPr>
              <a:t>‹#›</a:t>
            </a:fld>
            <a:endParaRPr lang="en-GB"/>
          </a:p>
        </p:txBody>
      </p:sp>
    </p:spTree>
    <p:extLst>
      <p:ext uri="{BB962C8B-B14F-4D97-AF65-F5344CB8AC3E}">
        <p14:creationId xmlns:p14="http://schemas.microsoft.com/office/powerpoint/2010/main" val="300943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GB"/>
          </a:p>
        </p:txBody>
      </p:sp>
      <p:sp>
        <p:nvSpPr>
          <p:cNvPr id="3" name="Footer Placeholder 2"/>
          <p:cNvSpPr>
            <a:spLocks noGrp="1"/>
          </p:cNvSpPr>
          <p:nvPr>
            <p:ph type="ftr" sz="quarter" idx="11"/>
          </p:nvPr>
        </p:nvSpPr>
        <p:spPr/>
        <p:txBody>
          <a:bodyPr/>
          <a:lstStyle/>
          <a:p>
            <a:pPr>
              <a:defRPr/>
            </a:pPr>
            <a:endParaRPr lang="en-GB"/>
          </a:p>
        </p:txBody>
      </p:sp>
      <p:sp>
        <p:nvSpPr>
          <p:cNvPr id="4" name="Slide Number Placeholder 3"/>
          <p:cNvSpPr>
            <a:spLocks noGrp="1"/>
          </p:cNvSpPr>
          <p:nvPr>
            <p:ph type="sldNum" sz="quarter" idx="12"/>
          </p:nvPr>
        </p:nvSpPr>
        <p:spPr/>
        <p:txBody>
          <a:bodyPr/>
          <a:lstStyle/>
          <a:p>
            <a:pPr>
              <a:defRPr/>
            </a:pPr>
            <a:fld id="{E02AAE50-233B-4A04-8172-4104501FDB92}" type="slidenum">
              <a:rPr lang="en-GB" smtClean="0"/>
              <a:pPr>
                <a:defRPr/>
              </a:pPr>
              <a:t>‹#›</a:t>
            </a:fld>
            <a:endParaRPr lang="en-GB"/>
          </a:p>
        </p:txBody>
      </p:sp>
    </p:spTree>
    <p:extLst>
      <p:ext uri="{BB962C8B-B14F-4D97-AF65-F5344CB8AC3E}">
        <p14:creationId xmlns:p14="http://schemas.microsoft.com/office/powerpoint/2010/main" val="8744244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GB"/>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p>
            <a:pPr>
              <a:defRPr/>
            </a:pPr>
            <a:fld id="{BB840499-E981-4816-BBE1-6C6DA1435AEC}" type="slidenum">
              <a:rPr lang="en-GB" smtClean="0"/>
              <a:pPr>
                <a:defRPr/>
              </a:pPr>
              <a:t>‹#›</a:t>
            </a:fld>
            <a:endParaRPr lang="en-GB"/>
          </a:p>
        </p:txBody>
      </p:sp>
    </p:spTree>
    <p:extLst>
      <p:ext uri="{BB962C8B-B14F-4D97-AF65-F5344CB8AC3E}">
        <p14:creationId xmlns:p14="http://schemas.microsoft.com/office/powerpoint/2010/main" val="3394913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GB"/>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p>
            <a:pPr>
              <a:defRPr/>
            </a:pPr>
            <a:fld id="{1146174E-77DD-4BAE-8104-0F521F2E38D2}" type="slidenum">
              <a:rPr lang="en-GB" smtClean="0"/>
              <a:pPr>
                <a:defRPr/>
              </a:pPr>
              <a:t>‹#›</a:t>
            </a:fld>
            <a:endParaRPr lang="en-GB"/>
          </a:p>
        </p:txBody>
      </p:sp>
    </p:spTree>
    <p:extLst>
      <p:ext uri="{BB962C8B-B14F-4D97-AF65-F5344CB8AC3E}">
        <p14:creationId xmlns:p14="http://schemas.microsoft.com/office/powerpoint/2010/main" val="24986576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51818F6A-5550-4854-AA09-780FFA171090}" type="slidenum">
              <a:rPr lang="en-GB" smtClean="0"/>
              <a:pPr>
                <a:defRPr/>
              </a:pPr>
              <a:t>‹#›</a:t>
            </a:fld>
            <a:endParaRPr lang="en-GB"/>
          </a:p>
        </p:txBody>
      </p:sp>
    </p:spTree>
    <p:extLst>
      <p:ext uri="{BB962C8B-B14F-4D97-AF65-F5344CB8AC3E}">
        <p14:creationId xmlns:p14="http://schemas.microsoft.com/office/powerpoint/2010/main" val="34085024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51818F6A-5550-4854-AA09-780FFA171090}" type="slidenum">
              <a:rPr lang="en-GB" smtClean="0"/>
              <a:pPr>
                <a:defRPr/>
              </a:pPr>
              <a:t>‹#›</a:t>
            </a:fld>
            <a:endParaRPr lang="en-GB"/>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8510428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51818F6A-5550-4854-AA09-780FFA171090}" type="slidenum">
              <a:rPr lang="en-GB" smtClean="0"/>
              <a:pPr>
                <a:defRPr/>
              </a:pPr>
              <a:t>‹#›</a:t>
            </a:fld>
            <a:endParaRPr lang="en-GB"/>
          </a:p>
        </p:txBody>
      </p:sp>
    </p:spTree>
    <p:extLst>
      <p:ext uri="{BB962C8B-B14F-4D97-AF65-F5344CB8AC3E}">
        <p14:creationId xmlns:p14="http://schemas.microsoft.com/office/powerpoint/2010/main" val="2349958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51818F6A-5550-4854-AA09-780FFA171090}" type="slidenum">
              <a:rPr lang="en-GB" smtClean="0"/>
              <a:pPr>
                <a:defRPr/>
              </a:pPr>
              <a:t>‹#›</a:t>
            </a:fld>
            <a:endParaRPr lang="en-GB"/>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5440446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51818F6A-5550-4854-AA09-780FFA171090}" type="slidenum">
              <a:rPr lang="en-GB" smtClean="0"/>
              <a:pPr>
                <a:defRPr/>
              </a:pPr>
              <a:t>‹#›</a:t>
            </a:fld>
            <a:endParaRPr lang="en-GB"/>
          </a:p>
        </p:txBody>
      </p:sp>
    </p:spTree>
    <p:extLst>
      <p:ext uri="{BB962C8B-B14F-4D97-AF65-F5344CB8AC3E}">
        <p14:creationId xmlns:p14="http://schemas.microsoft.com/office/powerpoint/2010/main" val="41156438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E8B674C1-3DBD-41BF-A19E-96414FFC6D98}" type="slidenum">
              <a:rPr lang="en-GB" smtClean="0"/>
              <a:pPr>
                <a:defRPr/>
              </a:pPr>
              <a:t>‹#›</a:t>
            </a:fld>
            <a:endParaRPr lang="en-GB"/>
          </a:p>
        </p:txBody>
      </p:sp>
    </p:spTree>
    <p:extLst>
      <p:ext uri="{BB962C8B-B14F-4D97-AF65-F5344CB8AC3E}">
        <p14:creationId xmlns:p14="http://schemas.microsoft.com/office/powerpoint/2010/main" val="28714749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2DEAF2BE-FC4F-47E0-9F5D-41EDC1A7C8AF}" type="slidenum">
              <a:rPr lang="en-GB" smtClean="0"/>
              <a:pPr>
                <a:defRPr/>
              </a:pPr>
              <a:t>‹#›</a:t>
            </a:fld>
            <a:endParaRPr lang="en-GB"/>
          </a:p>
        </p:txBody>
      </p:sp>
    </p:spTree>
    <p:extLst>
      <p:ext uri="{BB962C8B-B14F-4D97-AF65-F5344CB8AC3E}">
        <p14:creationId xmlns:p14="http://schemas.microsoft.com/office/powerpoint/2010/main" val="159818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endParaRPr lang="en-GB"/>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GB"/>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pPr>
              <a:defRPr/>
            </a:pPr>
            <a:fld id="{51818F6A-5550-4854-AA09-780FFA171090}" type="slidenum">
              <a:rPr lang="en-GB" smtClean="0"/>
              <a:pPr>
                <a:defRPr/>
              </a:pPr>
              <a:t>‹#›</a:t>
            </a:fld>
            <a:endParaRPr lang="en-GB"/>
          </a:p>
        </p:txBody>
      </p:sp>
    </p:spTree>
    <p:extLst>
      <p:ext uri="{BB962C8B-B14F-4D97-AF65-F5344CB8AC3E}">
        <p14:creationId xmlns:p14="http://schemas.microsoft.com/office/powerpoint/2010/main" val="369997234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hyperlink" Target="http://bit.ly/MatrY6SATsPack"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3"/>
          <p:cNvSpPr>
            <a:spLocks noChangeArrowheads="1"/>
          </p:cNvSpPr>
          <p:nvPr/>
        </p:nvSpPr>
        <p:spPr bwMode="auto">
          <a:xfrm>
            <a:off x="0" y="300037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200">
                <a:solidFill>
                  <a:schemeClr val="tx1"/>
                </a:solidFill>
                <a:latin typeface="Comic Sans MS" pitchFamily="66" charset="0"/>
              </a:defRPr>
            </a:lvl1pPr>
            <a:lvl2pPr marL="742950" indent="-285750" eaLnBrk="0" hangingPunct="0">
              <a:defRPr sz="2200">
                <a:solidFill>
                  <a:schemeClr val="tx1"/>
                </a:solidFill>
                <a:latin typeface="Comic Sans MS" pitchFamily="66" charset="0"/>
              </a:defRPr>
            </a:lvl2pPr>
            <a:lvl3pPr marL="1143000" indent="-228600" eaLnBrk="0" hangingPunct="0">
              <a:defRPr sz="2200">
                <a:solidFill>
                  <a:schemeClr val="tx1"/>
                </a:solidFill>
                <a:latin typeface="Comic Sans MS" pitchFamily="66" charset="0"/>
              </a:defRPr>
            </a:lvl3pPr>
            <a:lvl4pPr marL="1600200" indent="-228600" eaLnBrk="0" hangingPunct="0">
              <a:defRPr sz="2200">
                <a:solidFill>
                  <a:schemeClr val="tx1"/>
                </a:solidFill>
                <a:latin typeface="Comic Sans MS" pitchFamily="66" charset="0"/>
              </a:defRPr>
            </a:lvl4pPr>
            <a:lvl5pPr marL="2057400" indent="-228600" eaLnBrk="0" hangingPunct="0">
              <a:defRPr sz="2200">
                <a:solidFill>
                  <a:schemeClr val="tx1"/>
                </a:solidFill>
                <a:latin typeface="Comic Sans MS" pitchFamily="66" charset="0"/>
              </a:defRPr>
            </a:lvl5pPr>
            <a:lvl6pPr marL="2514600" indent="-228600" eaLnBrk="0" fontAlgn="base" hangingPunct="0">
              <a:spcBef>
                <a:spcPct val="0"/>
              </a:spcBef>
              <a:spcAft>
                <a:spcPct val="0"/>
              </a:spcAft>
              <a:defRPr sz="2200">
                <a:solidFill>
                  <a:schemeClr val="tx1"/>
                </a:solidFill>
                <a:latin typeface="Comic Sans MS" pitchFamily="66" charset="0"/>
              </a:defRPr>
            </a:lvl6pPr>
            <a:lvl7pPr marL="2971800" indent="-228600" eaLnBrk="0" fontAlgn="base" hangingPunct="0">
              <a:spcBef>
                <a:spcPct val="0"/>
              </a:spcBef>
              <a:spcAft>
                <a:spcPct val="0"/>
              </a:spcAft>
              <a:defRPr sz="2200">
                <a:solidFill>
                  <a:schemeClr val="tx1"/>
                </a:solidFill>
                <a:latin typeface="Comic Sans MS" pitchFamily="66" charset="0"/>
              </a:defRPr>
            </a:lvl7pPr>
            <a:lvl8pPr marL="3429000" indent="-228600" eaLnBrk="0" fontAlgn="base" hangingPunct="0">
              <a:spcBef>
                <a:spcPct val="0"/>
              </a:spcBef>
              <a:spcAft>
                <a:spcPct val="0"/>
              </a:spcAft>
              <a:defRPr sz="2200">
                <a:solidFill>
                  <a:schemeClr val="tx1"/>
                </a:solidFill>
                <a:latin typeface="Comic Sans MS" pitchFamily="66" charset="0"/>
              </a:defRPr>
            </a:lvl8pPr>
            <a:lvl9pPr marL="3886200" indent="-228600" eaLnBrk="0" fontAlgn="base" hangingPunct="0">
              <a:spcBef>
                <a:spcPct val="0"/>
              </a:spcBef>
              <a:spcAft>
                <a:spcPct val="0"/>
              </a:spcAft>
              <a:defRPr sz="2200">
                <a:solidFill>
                  <a:schemeClr val="tx1"/>
                </a:solidFill>
                <a:latin typeface="Comic Sans MS" pitchFamily="66" charset="0"/>
              </a:defRPr>
            </a:lvl9pPr>
          </a:lstStyle>
          <a:p>
            <a:pPr eaLnBrk="1" hangingPunct="1"/>
            <a:endParaRPr lang="en-US" altLang="en-US"/>
          </a:p>
        </p:txBody>
      </p:sp>
      <p:sp>
        <p:nvSpPr>
          <p:cNvPr id="2052" name="TextBox 5"/>
          <p:cNvSpPr txBox="1">
            <a:spLocks noChangeArrowheads="1"/>
          </p:cNvSpPr>
          <p:nvPr/>
        </p:nvSpPr>
        <p:spPr bwMode="auto">
          <a:xfrm>
            <a:off x="899592" y="2780928"/>
            <a:ext cx="6929438"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200">
                <a:solidFill>
                  <a:schemeClr val="tx1"/>
                </a:solidFill>
                <a:latin typeface="Comic Sans MS" pitchFamily="66" charset="0"/>
              </a:defRPr>
            </a:lvl1pPr>
            <a:lvl2pPr marL="742950" indent="-285750" eaLnBrk="0" hangingPunct="0">
              <a:defRPr sz="2200">
                <a:solidFill>
                  <a:schemeClr val="tx1"/>
                </a:solidFill>
                <a:latin typeface="Comic Sans MS" pitchFamily="66" charset="0"/>
              </a:defRPr>
            </a:lvl2pPr>
            <a:lvl3pPr marL="1143000" indent="-228600" eaLnBrk="0" hangingPunct="0">
              <a:defRPr sz="2200">
                <a:solidFill>
                  <a:schemeClr val="tx1"/>
                </a:solidFill>
                <a:latin typeface="Comic Sans MS" pitchFamily="66" charset="0"/>
              </a:defRPr>
            </a:lvl3pPr>
            <a:lvl4pPr marL="1600200" indent="-228600" eaLnBrk="0" hangingPunct="0">
              <a:defRPr sz="2200">
                <a:solidFill>
                  <a:schemeClr val="tx1"/>
                </a:solidFill>
                <a:latin typeface="Comic Sans MS" pitchFamily="66" charset="0"/>
              </a:defRPr>
            </a:lvl4pPr>
            <a:lvl5pPr marL="2057400" indent="-228600" eaLnBrk="0" hangingPunct="0">
              <a:defRPr sz="2200">
                <a:solidFill>
                  <a:schemeClr val="tx1"/>
                </a:solidFill>
                <a:latin typeface="Comic Sans MS" pitchFamily="66" charset="0"/>
              </a:defRPr>
            </a:lvl5pPr>
            <a:lvl6pPr marL="2514600" indent="-228600" eaLnBrk="0" fontAlgn="base" hangingPunct="0">
              <a:spcBef>
                <a:spcPct val="0"/>
              </a:spcBef>
              <a:spcAft>
                <a:spcPct val="0"/>
              </a:spcAft>
              <a:defRPr sz="2200">
                <a:solidFill>
                  <a:schemeClr val="tx1"/>
                </a:solidFill>
                <a:latin typeface="Comic Sans MS" pitchFamily="66" charset="0"/>
              </a:defRPr>
            </a:lvl6pPr>
            <a:lvl7pPr marL="2971800" indent="-228600" eaLnBrk="0" fontAlgn="base" hangingPunct="0">
              <a:spcBef>
                <a:spcPct val="0"/>
              </a:spcBef>
              <a:spcAft>
                <a:spcPct val="0"/>
              </a:spcAft>
              <a:defRPr sz="2200">
                <a:solidFill>
                  <a:schemeClr val="tx1"/>
                </a:solidFill>
                <a:latin typeface="Comic Sans MS" pitchFamily="66" charset="0"/>
              </a:defRPr>
            </a:lvl7pPr>
            <a:lvl8pPr marL="3429000" indent="-228600" eaLnBrk="0" fontAlgn="base" hangingPunct="0">
              <a:spcBef>
                <a:spcPct val="0"/>
              </a:spcBef>
              <a:spcAft>
                <a:spcPct val="0"/>
              </a:spcAft>
              <a:defRPr sz="2200">
                <a:solidFill>
                  <a:schemeClr val="tx1"/>
                </a:solidFill>
                <a:latin typeface="Comic Sans MS" pitchFamily="66" charset="0"/>
              </a:defRPr>
            </a:lvl8pPr>
            <a:lvl9pPr marL="3886200" indent="-228600" eaLnBrk="0" fontAlgn="base" hangingPunct="0">
              <a:spcBef>
                <a:spcPct val="0"/>
              </a:spcBef>
              <a:spcAft>
                <a:spcPct val="0"/>
              </a:spcAft>
              <a:defRPr sz="2200">
                <a:solidFill>
                  <a:schemeClr val="tx1"/>
                </a:solidFill>
                <a:latin typeface="Comic Sans MS" pitchFamily="66" charset="0"/>
              </a:defRPr>
            </a:lvl9pPr>
          </a:lstStyle>
          <a:p>
            <a:pPr algn="ctr" eaLnBrk="1" hangingPunct="1"/>
            <a:r>
              <a:rPr lang="en-GB" altLang="en-US" sz="6000" b="1" dirty="0">
                <a:latin typeface="Arial Unicode MS" pitchFamily="34" charset="-128"/>
                <a:ea typeface="Arial Unicode MS" pitchFamily="34" charset="-128"/>
                <a:cs typeface="Arial Unicode MS" pitchFamily="34" charset="-128"/>
              </a:rPr>
              <a:t>Year 6 SATs 2020 Presentation for Parents, Carers &amp; Guardians</a:t>
            </a:r>
          </a:p>
        </p:txBody>
      </p:sp>
      <p:pic>
        <p:nvPicPr>
          <p:cNvPr id="1026" name="Picture 2" descr="Image result for avanti house school">
            <a:extLst>
              <a:ext uri="{FF2B5EF4-FFF2-40B4-BE49-F238E27FC236}">
                <a16:creationId xmlns:a16="http://schemas.microsoft.com/office/drawing/2014/main" id="{145384FD-DE8F-4888-BC2A-AAD87529405B}"/>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6659"/>
          <a:stretch/>
        </p:blipFill>
        <p:spPr bwMode="auto">
          <a:xfrm>
            <a:off x="1619672" y="-7746"/>
            <a:ext cx="5112568" cy="278867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3"/>
          <p:cNvSpPr>
            <a:spLocks noChangeArrowheads="1"/>
          </p:cNvSpPr>
          <p:nvPr/>
        </p:nvSpPr>
        <p:spPr bwMode="auto">
          <a:xfrm>
            <a:off x="0" y="300037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200">
                <a:solidFill>
                  <a:schemeClr val="tx1"/>
                </a:solidFill>
                <a:latin typeface="Comic Sans MS" pitchFamily="66" charset="0"/>
              </a:defRPr>
            </a:lvl1pPr>
            <a:lvl2pPr marL="742950" indent="-285750" eaLnBrk="0" hangingPunct="0">
              <a:defRPr sz="2200">
                <a:solidFill>
                  <a:schemeClr val="tx1"/>
                </a:solidFill>
                <a:latin typeface="Comic Sans MS" pitchFamily="66" charset="0"/>
              </a:defRPr>
            </a:lvl2pPr>
            <a:lvl3pPr marL="1143000" indent="-228600" eaLnBrk="0" hangingPunct="0">
              <a:defRPr sz="2200">
                <a:solidFill>
                  <a:schemeClr val="tx1"/>
                </a:solidFill>
                <a:latin typeface="Comic Sans MS" pitchFamily="66" charset="0"/>
              </a:defRPr>
            </a:lvl3pPr>
            <a:lvl4pPr marL="1600200" indent="-228600" eaLnBrk="0" hangingPunct="0">
              <a:defRPr sz="2200">
                <a:solidFill>
                  <a:schemeClr val="tx1"/>
                </a:solidFill>
                <a:latin typeface="Comic Sans MS" pitchFamily="66" charset="0"/>
              </a:defRPr>
            </a:lvl4pPr>
            <a:lvl5pPr marL="2057400" indent="-228600" eaLnBrk="0" hangingPunct="0">
              <a:defRPr sz="2200">
                <a:solidFill>
                  <a:schemeClr val="tx1"/>
                </a:solidFill>
                <a:latin typeface="Comic Sans MS" pitchFamily="66" charset="0"/>
              </a:defRPr>
            </a:lvl5pPr>
            <a:lvl6pPr marL="2514600" indent="-228600" eaLnBrk="0" fontAlgn="base" hangingPunct="0">
              <a:spcBef>
                <a:spcPct val="0"/>
              </a:spcBef>
              <a:spcAft>
                <a:spcPct val="0"/>
              </a:spcAft>
              <a:defRPr sz="2200">
                <a:solidFill>
                  <a:schemeClr val="tx1"/>
                </a:solidFill>
                <a:latin typeface="Comic Sans MS" pitchFamily="66" charset="0"/>
              </a:defRPr>
            </a:lvl6pPr>
            <a:lvl7pPr marL="2971800" indent="-228600" eaLnBrk="0" fontAlgn="base" hangingPunct="0">
              <a:spcBef>
                <a:spcPct val="0"/>
              </a:spcBef>
              <a:spcAft>
                <a:spcPct val="0"/>
              </a:spcAft>
              <a:defRPr sz="2200">
                <a:solidFill>
                  <a:schemeClr val="tx1"/>
                </a:solidFill>
                <a:latin typeface="Comic Sans MS" pitchFamily="66" charset="0"/>
              </a:defRPr>
            </a:lvl7pPr>
            <a:lvl8pPr marL="3429000" indent="-228600" eaLnBrk="0" fontAlgn="base" hangingPunct="0">
              <a:spcBef>
                <a:spcPct val="0"/>
              </a:spcBef>
              <a:spcAft>
                <a:spcPct val="0"/>
              </a:spcAft>
              <a:defRPr sz="2200">
                <a:solidFill>
                  <a:schemeClr val="tx1"/>
                </a:solidFill>
                <a:latin typeface="Comic Sans MS" pitchFamily="66" charset="0"/>
              </a:defRPr>
            </a:lvl8pPr>
            <a:lvl9pPr marL="3886200" indent="-228600" eaLnBrk="0" fontAlgn="base" hangingPunct="0">
              <a:spcBef>
                <a:spcPct val="0"/>
              </a:spcBef>
              <a:spcAft>
                <a:spcPct val="0"/>
              </a:spcAft>
              <a:defRPr sz="2200">
                <a:solidFill>
                  <a:schemeClr val="tx1"/>
                </a:solidFill>
                <a:latin typeface="Comic Sans MS" pitchFamily="66" charset="0"/>
              </a:defRPr>
            </a:lvl9pPr>
          </a:lstStyle>
          <a:p>
            <a:pPr eaLnBrk="1" hangingPunct="1"/>
            <a:endParaRPr lang="en-US" altLang="en-US"/>
          </a:p>
        </p:txBody>
      </p:sp>
      <p:sp>
        <p:nvSpPr>
          <p:cNvPr id="2052" name="TextBox 5"/>
          <p:cNvSpPr txBox="1">
            <a:spLocks noChangeArrowheads="1"/>
          </p:cNvSpPr>
          <p:nvPr/>
        </p:nvSpPr>
        <p:spPr bwMode="auto">
          <a:xfrm>
            <a:off x="887696" y="0"/>
            <a:ext cx="6264696" cy="6832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200">
                <a:solidFill>
                  <a:schemeClr val="tx1"/>
                </a:solidFill>
                <a:latin typeface="Comic Sans MS" pitchFamily="66" charset="0"/>
              </a:defRPr>
            </a:lvl1pPr>
            <a:lvl2pPr marL="742950" indent="-285750" eaLnBrk="0" hangingPunct="0">
              <a:defRPr sz="2200">
                <a:solidFill>
                  <a:schemeClr val="tx1"/>
                </a:solidFill>
                <a:latin typeface="Comic Sans MS" pitchFamily="66" charset="0"/>
              </a:defRPr>
            </a:lvl2pPr>
            <a:lvl3pPr marL="1143000" indent="-228600" eaLnBrk="0" hangingPunct="0">
              <a:defRPr sz="2200">
                <a:solidFill>
                  <a:schemeClr val="tx1"/>
                </a:solidFill>
                <a:latin typeface="Comic Sans MS" pitchFamily="66" charset="0"/>
              </a:defRPr>
            </a:lvl3pPr>
            <a:lvl4pPr marL="1600200" indent="-228600" eaLnBrk="0" hangingPunct="0">
              <a:defRPr sz="2200">
                <a:solidFill>
                  <a:schemeClr val="tx1"/>
                </a:solidFill>
                <a:latin typeface="Comic Sans MS" pitchFamily="66" charset="0"/>
              </a:defRPr>
            </a:lvl4pPr>
            <a:lvl5pPr marL="2057400" indent="-228600" eaLnBrk="0" hangingPunct="0">
              <a:defRPr sz="2200">
                <a:solidFill>
                  <a:schemeClr val="tx1"/>
                </a:solidFill>
                <a:latin typeface="Comic Sans MS" pitchFamily="66" charset="0"/>
              </a:defRPr>
            </a:lvl5pPr>
            <a:lvl6pPr marL="2514600" indent="-228600" eaLnBrk="0" fontAlgn="base" hangingPunct="0">
              <a:spcBef>
                <a:spcPct val="0"/>
              </a:spcBef>
              <a:spcAft>
                <a:spcPct val="0"/>
              </a:spcAft>
              <a:defRPr sz="2200">
                <a:solidFill>
                  <a:schemeClr val="tx1"/>
                </a:solidFill>
                <a:latin typeface="Comic Sans MS" pitchFamily="66" charset="0"/>
              </a:defRPr>
            </a:lvl6pPr>
            <a:lvl7pPr marL="2971800" indent="-228600" eaLnBrk="0" fontAlgn="base" hangingPunct="0">
              <a:spcBef>
                <a:spcPct val="0"/>
              </a:spcBef>
              <a:spcAft>
                <a:spcPct val="0"/>
              </a:spcAft>
              <a:defRPr sz="2200">
                <a:solidFill>
                  <a:schemeClr val="tx1"/>
                </a:solidFill>
                <a:latin typeface="Comic Sans MS" pitchFamily="66" charset="0"/>
              </a:defRPr>
            </a:lvl7pPr>
            <a:lvl8pPr marL="3429000" indent="-228600" eaLnBrk="0" fontAlgn="base" hangingPunct="0">
              <a:spcBef>
                <a:spcPct val="0"/>
              </a:spcBef>
              <a:spcAft>
                <a:spcPct val="0"/>
              </a:spcAft>
              <a:defRPr sz="2200">
                <a:solidFill>
                  <a:schemeClr val="tx1"/>
                </a:solidFill>
                <a:latin typeface="Comic Sans MS" pitchFamily="66" charset="0"/>
              </a:defRPr>
            </a:lvl8pPr>
            <a:lvl9pPr marL="3886200" indent="-228600" eaLnBrk="0" fontAlgn="base" hangingPunct="0">
              <a:spcBef>
                <a:spcPct val="0"/>
              </a:spcBef>
              <a:spcAft>
                <a:spcPct val="0"/>
              </a:spcAft>
              <a:defRPr sz="2200">
                <a:solidFill>
                  <a:schemeClr val="tx1"/>
                </a:solidFill>
                <a:latin typeface="Comic Sans MS" pitchFamily="66" charset="0"/>
              </a:defRPr>
            </a:lvl9pPr>
          </a:lstStyle>
          <a:p>
            <a:pPr eaLnBrk="1" hangingPunct="1">
              <a:lnSpc>
                <a:spcPct val="150000"/>
              </a:lnSpc>
              <a:spcBef>
                <a:spcPct val="0"/>
              </a:spcBef>
              <a:defRPr/>
            </a:pPr>
            <a:r>
              <a:rPr lang="en-GB" altLang="en-US" sz="3200" dirty="0">
                <a:solidFill>
                  <a:prstClr val="black"/>
                </a:solidFill>
                <a:latin typeface="Calibri" panose="020F0502020204030204" pitchFamily="34" charset="0"/>
                <a:ea typeface="Calibri" pitchFamily="34" charset="0"/>
                <a:cs typeface="Arial" pitchFamily="34" charset="0"/>
              </a:rPr>
              <a:t>Welcome to the Year 6 team</a:t>
            </a:r>
          </a:p>
          <a:p>
            <a:pPr>
              <a:spcBef>
                <a:spcPct val="50000"/>
              </a:spcBef>
            </a:pPr>
            <a:r>
              <a:rPr lang="en-GB" altLang="en-US" sz="3200" b="1" u="sng" dirty="0">
                <a:latin typeface="Calibri" pitchFamily="34" charset="0"/>
              </a:rPr>
              <a:t>Teachers, Learning support Assistants and Specialised Teachers</a:t>
            </a:r>
          </a:p>
          <a:p>
            <a:pPr>
              <a:spcBef>
                <a:spcPct val="50000"/>
              </a:spcBef>
            </a:pPr>
            <a:r>
              <a:rPr lang="en-GB" altLang="en-US" sz="1800" dirty="0">
                <a:latin typeface="Calibri" pitchFamily="34" charset="0"/>
              </a:rPr>
              <a:t>	</a:t>
            </a:r>
          </a:p>
          <a:p>
            <a:pPr>
              <a:spcBef>
                <a:spcPct val="50000"/>
              </a:spcBef>
            </a:pPr>
            <a:r>
              <a:rPr lang="en-GB" altLang="en-US" sz="3200" dirty="0">
                <a:latin typeface="Arial Black" pitchFamily="34" charset="0"/>
              </a:rPr>
              <a:t>Name: Mr </a:t>
            </a:r>
            <a:r>
              <a:rPr lang="en-GB" altLang="en-US" sz="3200" dirty="0" err="1">
                <a:latin typeface="Arial Black" pitchFamily="34" charset="0"/>
              </a:rPr>
              <a:t>Chavhunduka</a:t>
            </a:r>
            <a:r>
              <a:rPr lang="en-GB" altLang="en-US" sz="3200" dirty="0">
                <a:latin typeface="Arial Black" pitchFamily="34" charset="0"/>
              </a:rPr>
              <a:t> and Miss Hirani  </a:t>
            </a:r>
          </a:p>
          <a:p>
            <a:pPr>
              <a:spcBef>
                <a:spcPct val="50000"/>
              </a:spcBef>
            </a:pPr>
            <a:r>
              <a:rPr lang="en-GB" altLang="en-US" sz="3200" dirty="0">
                <a:latin typeface="Arial Black" pitchFamily="34" charset="0"/>
              </a:rPr>
              <a:t>LSA’s: Mrs  Das, Miss Samuels, </a:t>
            </a:r>
            <a:r>
              <a:rPr lang="en-GB" altLang="en-US" sz="3200">
                <a:latin typeface="Arial Black" pitchFamily="34" charset="0"/>
              </a:rPr>
              <a:t>Mrs Zylfo</a:t>
            </a:r>
            <a:endParaRPr lang="en-GB" altLang="en-US" sz="3200" dirty="0">
              <a:latin typeface="Arial Black" pitchFamily="34" charset="0"/>
            </a:endParaRPr>
          </a:p>
          <a:p>
            <a:pPr>
              <a:spcBef>
                <a:spcPct val="50000"/>
              </a:spcBef>
            </a:pPr>
            <a:endParaRPr lang="en-GB" altLang="en-US" sz="3200" dirty="0">
              <a:latin typeface="Arial Black" pitchFamily="34" charset="0"/>
            </a:endParaRPr>
          </a:p>
          <a:p>
            <a:pPr>
              <a:spcBef>
                <a:spcPct val="50000"/>
              </a:spcBef>
            </a:pPr>
            <a:r>
              <a:rPr lang="en-GB" altLang="en-US" sz="3200" dirty="0">
                <a:latin typeface="Arial Black" pitchFamily="34" charset="0"/>
              </a:rPr>
              <a:t>Phase Leader: Mr Koorichh</a:t>
            </a:r>
          </a:p>
          <a:p>
            <a:pPr>
              <a:spcBef>
                <a:spcPct val="50000"/>
              </a:spcBef>
            </a:pPr>
            <a:r>
              <a:rPr lang="en-GB" altLang="en-US" sz="1800" dirty="0">
                <a:latin typeface="Calibri" pitchFamily="34" charset="0"/>
              </a:rPr>
              <a:t>	</a:t>
            </a:r>
            <a:endParaRPr lang="en-GB" altLang="en-US" sz="1800" dirty="0">
              <a:solidFill>
                <a:prstClr val="black"/>
              </a:solidFill>
              <a:latin typeface="Calibri" panose="020F0502020204030204" pitchFamily="34" charset="0"/>
              <a:ea typeface="Calibri" pitchFamily="34" charset="0"/>
              <a:cs typeface="Arial" pitchFamily="34" charset="0"/>
            </a:endParaRPr>
          </a:p>
        </p:txBody>
      </p:sp>
    </p:spTree>
    <p:extLst>
      <p:ext uri="{BB962C8B-B14F-4D97-AF65-F5344CB8AC3E}">
        <p14:creationId xmlns:p14="http://schemas.microsoft.com/office/powerpoint/2010/main" val="42414858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2568" y="1196752"/>
            <a:ext cx="6912768" cy="4893647"/>
          </a:xfrm>
          <a:prstGeom prst="rect">
            <a:avLst/>
          </a:prstGeom>
        </p:spPr>
        <p:txBody>
          <a:bodyPr wrap="square">
            <a:spAutoFit/>
          </a:bodyPr>
          <a:lstStyle/>
          <a:p>
            <a:r>
              <a:rPr lang="en-GB" sz="2800" dirty="0"/>
              <a:t>        </a:t>
            </a:r>
            <a:r>
              <a:rPr lang="en-GB" sz="4400" b="1" dirty="0"/>
              <a:t>Aims of this meeting</a:t>
            </a:r>
          </a:p>
          <a:p>
            <a:endParaRPr lang="en-GB" sz="4400" b="1" dirty="0"/>
          </a:p>
          <a:p>
            <a:pPr marL="457200" indent="-457200">
              <a:buFont typeface="Arial" pitchFamily="34" charset="0"/>
              <a:buChar char="•"/>
            </a:pPr>
            <a:r>
              <a:rPr lang="en-GB" sz="2800" dirty="0"/>
              <a:t> To inform you of the end of Key Stage 2 assessment procedures.</a:t>
            </a:r>
          </a:p>
          <a:p>
            <a:pPr marL="457200" indent="-457200">
              <a:buFont typeface="Arial" pitchFamily="34" charset="0"/>
              <a:buChar char="•"/>
            </a:pPr>
            <a:r>
              <a:rPr lang="en-GB" sz="2800" dirty="0"/>
              <a:t>To give you a better understanding of what’s involved in the SATs tests and how we prepare our pupils.</a:t>
            </a:r>
          </a:p>
          <a:p>
            <a:pPr marL="457200" indent="-457200">
              <a:buFont typeface="Arial" pitchFamily="34" charset="0"/>
              <a:buChar char="•"/>
            </a:pPr>
            <a:r>
              <a:rPr lang="en-GB" sz="2800" dirty="0"/>
              <a:t>To discuss how you can help your child prepare.</a:t>
            </a:r>
          </a:p>
          <a:p>
            <a:pPr marL="457200" indent="-457200">
              <a:buFont typeface="Arial" pitchFamily="34" charset="0"/>
              <a:buChar char="•"/>
            </a:pPr>
            <a:r>
              <a:rPr lang="en-GB" sz="2800" dirty="0"/>
              <a:t>To answer any questions you may have.</a:t>
            </a:r>
          </a:p>
        </p:txBody>
      </p:sp>
    </p:spTree>
    <p:extLst>
      <p:ext uri="{BB962C8B-B14F-4D97-AF65-F5344CB8AC3E}">
        <p14:creationId xmlns:p14="http://schemas.microsoft.com/office/powerpoint/2010/main" val="6425101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txBox="1">
            <a:spLocks noChangeArrowheads="1"/>
          </p:cNvSpPr>
          <p:nvPr/>
        </p:nvSpPr>
        <p:spPr bwMode="auto">
          <a:xfrm>
            <a:off x="1475656" y="2060848"/>
            <a:ext cx="4824535" cy="2448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200">
                <a:solidFill>
                  <a:schemeClr val="tx1"/>
                </a:solidFill>
                <a:latin typeface="Comic Sans MS" pitchFamily="66" charset="0"/>
              </a:defRPr>
            </a:lvl1pPr>
            <a:lvl2pPr marL="742950" indent="-285750" eaLnBrk="0" hangingPunct="0">
              <a:defRPr sz="2200">
                <a:solidFill>
                  <a:schemeClr val="tx1"/>
                </a:solidFill>
                <a:latin typeface="Comic Sans MS" pitchFamily="66" charset="0"/>
              </a:defRPr>
            </a:lvl2pPr>
            <a:lvl3pPr marL="1143000" indent="-228600" eaLnBrk="0" hangingPunct="0">
              <a:defRPr sz="2200">
                <a:solidFill>
                  <a:schemeClr val="tx1"/>
                </a:solidFill>
                <a:latin typeface="Comic Sans MS" pitchFamily="66" charset="0"/>
              </a:defRPr>
            </a:lvl3pPr>
            <a:lvl4pPr marL="1600200" indent="-228600" eaLnBrk="0" hangingPunct="0">
              <a:defRPr sz="2200">
                <a:solidFill>
                  <a:schemeClr val="tx1"/>
                </a:solidFill>
                <a:latin typeface="Comic Sans MS" pitchFamily="66" charset="0"/>
              </a:defRPr>
            </a:lvl4pPr>
            <a:lvl5pPr marL="2057400" indent="-228600" eaLnBrk="0" hangingPunct="0">
              <a:defRPr sz="2200">
                <a:solidFill>
                  <a:schemeClr val="tx1"/>
                </a:solidFill>
                <a:latin typeface="Comic Sans MS" pitchFamily="66" charset="0"/>
              </a:defRPr>
            </a:lvl5pPr>
            <a:lvl6pPr marL="2514600" indent="-228600" eaLnBrk="0" fontAlgn="base" hangingPunct="0">
              <a:spcBef>
                <a:spcPct val="0"/>
              </a:spcBef>
              <a:spcAft>
                <a:spcPct val="0"/>
              </a:spcAft>
              <a:defRPr sz="2200">
                <a:solidFill>
                  <a:schemeClr val="tx1"/>
                </a:solidFill>
                <a:latin typeface="Comic Sans MS" pitchFamily="66" charset="0"/>
              </a:defRPr>
            </a:lvl6pPr>
            <a:lvl7pPr marL="2971800" indent="-228600" eaLnBrk="0" fontAlgn="base" hangingPunct="0">
              <a:spcBef>
                <a:spcPct val="0"/>
              </a:spcBef>
              <a:spcAft>
                <a:spcPct val="0"/>
              </a:spcAft>
              <a:defRPr sz="2200">
                <a:solidFill>
                  <a:schemeClr val="tx1"/>
                </a:solidFill>
                <a:latin typeface="Comic Sans MS" pitchFamily="66" charset="0"/>
              </a:defRPr>
            </a:lvl7pPr>
            <a:lvl8pPr marL="3429000" indent="-228600" eaLnBrk="0" fontAlgn="base" hangingPunct="0">
              <a:spcBef>
                <a:spcPct val="0"/>
              </a:spcBef>
              <a:spcAft>
                <a:spcPct val="0"/>
              </a:spcAft>
              <a:defRPr sz="2200">
                <a:solidFill>
                  <a:schemeClr val="tx1"/>
                </a:solidFill>
                <a:latin typeface="Comic Sans MS" pitchFamily="66" charset="0"/>
              </a:defRPr>
            </a:lvl8pPr>
            <a:lvl9pPr marL="3886200" indent="-228600" eaLnBrk="0" fontAlgn="base" hangingPunct="0">
              <a:spcBef>
                <a:spcPct val="0"/>
              </a:spcBef>
              <a:spcAft>
                <a:spcPct val="0"/>
              </a:spcAft>
              <a:defRPr sz="2200">
                <a:solidFill>
                  <a:schemeClr val="tx1"/>
                </a:solidFill>
                <a:latin typeface="Comic Sans MS" pitchFamily="66" charset="0"/>
              </a:defRPr>
            </a:lvl9pPr>
          </a:lstStyle>
          <a:p>
            <a:pPr marL="0" indent="0" eaLnBrk="1" hangingPunct="1">
              <a:spcBef>
                <a:spcPct val="20000"/>
              </a:spcBef>
            </a:pPr>
            <a:endParaRPr lang="en-GB" altLang="en-US" sz="1800" dirty="0">
              <a:latin typeface="Calibri" pitchFamily="34" charset="0"/>
              <a:ea typeface="Arial Unicode MS" pitchFamily="34" charset="-128"/>
              <a:cs typeface="Arial Unicode MS" pitchFamily="34" charset="-128"/>
            </a:endParaRPr>
          </a:p>
          <a:p>
            <a:pPr eaLnBrk="1" hangingPunct="1">
              <a:spcBef>
                <a:spcPct val="20000"/>
              </a:spcBef>
              <a:buFont typeface="Wingdings" pitchFamily="2" charset="2"/>
              <a:buNone/>
            </a:pPr>
            <a:endParaRPr lang="en-GB" altLang="en-US" sz="4400" dirty="0">
              <a:latin typeface="Arial Unicode MS" pitchFamily="34" charset="-128"/>
              <a:ea typeface="Arial Unicode MS" pitchFamily="34" charset="-128"/>
              <a:cs typeface="Arial Unicode MS" pitchFamily="34" charset="-128"/>
            </a:endParaRPr>
          </a:p>
        </p:txBody>
      </p:sp>
      <p:sp>
        <p:nvSpPr>
          <p:cNvPr id="5" name="Title 1"/>
          <p:cNvSpPr txBox="1">
            <a:spLocks/>
          </p:cNvSpPr>
          <p:nvPr/>
        </p:nvSpPr>
        <p:spPr>
          <a:xfrm>
            <a:off x="609600" y="1143000"/>
            <a:ext cx="8229600" cy="5029200"/>
          </a:xfrm>
          <a:prstGeom prst="rect">
            <a:avLst/>
          </a:prstGeom>
        </p:spPr>
        <p:txBody>
          <a:bodyPr anchor="b">
            <a:normAutofit/>
          </a:bodyPr>
          <a:lst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altLang="en-US" sz="4800" b="0" i="0" u="none" strike="noStrike" kern="1200" cap="none" spc="0" normalizeH="0" baseline="0" noProof="0" dirty="0">
              <a:ln>
                <a:noFill/>
              </a:ln>
              <a:solidFill>
                <a:sysClr val="windowText" lastClr="000000">
                  <a:lumMod val="85000"/>
                  <a:lumOff val="15000"/>
                </a:sysClr>
              </a:solidFill>
              <a:effectLst/>
              <a:uLnTx/>
              <a:uFillTx/>
              <a:latin typeface="Calibri" pitchFamily="34"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547" y="745229"/>
            <a:ext cx="6841742" cy="5131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899646" y="1054477"/>
            <a:ext cx="184731" cy="646331"/>
          </a:xfrm>
          <a:prstGeom prst="rect">
            <a:avLst/>
          </a:prstGeom>
        </p:spPr>
        <p:txBody>
          <a:bodyPr wrap="none">
            <a:spAutoFit/>
          </a:bodyPr>
          <a:lstStyle/>
          <a:p>
            <a:endParaRPr lang="en-GB" sz="3600" dirty="0"/>
          </a:p>
        </p:txBody>
      </p:sp>
      <p:sp>
        <p:nvSpPr>
          <p:cNvPr id="7" name="Title 1"/>
          <p:cNvSpPr txBox="1">
            <a:spLocks/>
          </p:cNvSpPr>
          <p:nvPr/>
        </p:nvSpPr>
        <p:spPr>
          <a:xfrm>
            <a:off x="609600" y="1143000"/>
            <a:ext cx="8229600" cy="5029200"/>
          </a:xfrm>
          <a:prstGeom prst="rect">
            <a:avLst/>
          </a:prstGeom>
        </p:spPr>
        <p:txBody>
          <a:bodyPr anchor="b">
            <a:normAutofit/>
          </a:bodyPr>
          <a:lst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altLang="en-US" sz="2800" b="0" i="0" u="none" strike="noStrike" kern="1200" cap="none" spc="0" normalizeH="0" baseline="0" noProof="0" dirty="0">
              <a:ln>
                <a:noFill/>
              </a:ln>
              <a:solidFill>
                <a:sysClr val="windowText" lastClr="000000">
                  <a:lumMod val="85000"/>
                  <a:lumOff val="15000"/>
                </a:sysClr>
              </a:solidFill>
              <a:effectLst/>
              <a:uLnTx/>
              <a:uFillTx/>
              <a:latin typeface="Calibri" pitchFamily="34" charset="0"/>
              <a:cs typeface="Arial" pitchFamily="34" charset="0"/>
            </a:endParaRPr>
          </a:p>
        </p:txBody>
      </p:sp>
      <p:sp>
        <p:nvSpPr>
          <p:cNvPr id="4" name="Rectangle 3"/>
          <p:cNvSpPr/>
          <p:nvPr/>
        </p:nvSpPr>
        <p:spPr>
          <a:xfrm>
            <a:off x="251520" y="908720"/>
            <a:ext cx="7848872" cy="5047536"/>
          </a:xfrm>
          <a:prstGeom prst="rect">
            <a:avLst/>
          </a:prstGeom>
        </p:spPr>
        <p:txBody>
          <a:bodyPr wrap="square">
            <a:spAutoFit/>
          </a:bodyPr>
          <a:lstStyle/>
          <a:p>
            <a:r>
              <a:rPr lang="en-GB" sz="4400" b="1" u="sng" dirty="0"/>
              <a:t>Why do the children do them?</a:t>
            </a:r>
          </a:p>
          <a:p>
            <a:endParaRPr lang="en-GB" dirty="0"/>
          </a:p>
          <a:p>
            <a:pPr marL="285750" indent="-285750">
              <a:buFont typeface="Arial" pitchFamily="34" charset="0"/>
              <a:buChar char="•"/>
            </a:pPr>
            <a:r>
              <a:rPr lang="en-GB" sz="3600" dirty="0"/>
              <a:t>Legally required.</a:t>
            </a:r>
          </a:p>
          <a:p>
            <a:pPr marL="285750" indent="-285750">
              <a:buFont typeface="Arial" pitchFamily="34" charset="0"/>
              <a:buChar char="•"/>
            </a:pPr>
            <a:r>
              <a:rPr lang="en-GB" sz="3600" dirty="0"/>
              <a:t>To gain a national, local and individual picture of standards in education.</a:t>
            </a:r>
          </a:p>
          <a:p>
            <a:pPr marL="285750" indent="-285750">
              <a:buFont typeface="Arial" pitchFamily="34" charset="0"/>
              <a:buChar char="•"/>
            </a:pPr>
            <a:r>
              <a:rPr lang="en-GB" sz="3600" dirty="0"/>
              <a:t>To check the progress being made by children.</a:t>
            </a:r>
          </a:p>
        </p:txBody>
      </p:sp>
    </p:spTree>
    <p:extLst>
      <p:ext uri="{BB962C8B-B14F-4D97-AF65-F5344CB8AC3E}">
        <p14:creationId xmlns:p14="http://schemas.microsoft.com/office/powerpoint/2010/main" val="37490875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692696"/>
            <a:ext cx="7344816" cy="5324535"/>
          </a:xfrm>
          <a:prstGeom prst="rect">
            <a:avLst/>
          </a:prstGeom>
        </p:spPr>
        <p:txBody>
          <a:bodyPr wrap="square">
            <a:spAutoFit/>
          </a:bodyPr>
          <a:lstStyle/>
          <a:p>
            <a:r>
              <a:rPr lang="en-GB" sz="4400" b="1" u="sng" dirty="0"/>
              <a:t>When do they take place?</a:t>
            </a:r>
          </a:p>
          <a:p>
            <a:endParaRPr lang="en-GB" sz="4400" b="1" u="sng" dirty="0"/>
          </a:p>
          <a:p>
            <a:r>
              <a:rPr lang="en-GB" dirty="0"/>
              <a:t>Children will sit the following SATs papers:</a:t>
            </a:r>
            <a:br>
              <a:rPr lang="en-GB" dirty="0"/>
            </a:br>
            <a:r>
              <a:rPr lang="en-GB" dirty="0"/>
              <a:t>- Grammar, Punctuation and Spelling (Paper 1) – </a:t>
            </a:r>
            <a:r>
              <a:rPr lang="en-GB" dirty="0">
                <a:solidFill>
                  <a:srgbClr val="0070C0"/>
                </a:solidFill>
              </a:rPr>
              <a:t>Monday 11th May 2020;</a:t>
            </a:r>
            <a:br>
              <a:rPr lang="en-GB" dirty="0"/>
            </a:br>
            <a:r>
              <a:rPr lang="en-GB" dirty="0"/>
              <a:t>- Grammar, Punctuation and Spelling (Paper 2) – </a:t>
            </a:r>
            <a:r>
              <a:rPr lang="en-GB" dirty="0">
                <a:solidFill>
                  <a:srgbClr val="0070C0"/>
                </a:solidFill>
              </a:rPr>
              <a:t>Monday 11th May 2020;</a:t>
            </a:r>
            <a:br>
              <a:rPr lang="en-GB" dirty="0"/>
            </a:br>
            <a:r>
              <a:rPr lang="en-GB" dirty="0"/>
              <a:t>- Reading – </a:t>
            </a:r>
            <a:r>
              <a:rPr lang="en-GB" dirty="0">
                <a:solidFill>
                  <a:srgbClr val="0070C0"/>
                </a:solidFill>
              </a:rPr>
              <a:t>Tuesday 12th May 2020;</a:t>
            </a:r>
            <a:br>
              <a:rPr lang="en-GB" dirty="0">
                <a:solidFill>
                  <a:srgbClr val="0070C0"/>
                </a:solidFill>
              </a:rPr>
            </a:br>
            <a:r>
              <a:rPr lang="en-GB" dirty="0"/>
              <a:t>- Maths Paper 1 (Arithmetic) – </a:t>
            </a:r>
            <a:r>
              <a:rPr lang="en-GB" dirty="0">
                <a:solidFill>
                  <a:srgbClr val="0070C0"/>
                </a:solidFill>
              </a:rPr>
              <a:t>Wednesday 13th May 2020;</a:t>
            </a:r>
            <a:br>
              <a:rPr lang="en-GB" dirty="0">
                <a:solidFill>
                  <a:srgbClr val="0070C0"/>
                </a:solidFill>
              </a:rPr>
            </a:br>
            <a:r>
              <a:rPr lang="en-GB" dirty="0"/>
              <a:t>- Maths Paper 2 (Reasoning) – </a:t>
            </a:r>
            <a:r>
              <a:rPr lang="en-GB" dirty="0">
                <a:solidFill>
                  <a:srgbClr val="0070C0"/>
                </a:solidFill>
              </a:rPr>
              <a:t>Wednesday 13th May 2020;</a:t>
            </a:r>
            <a:br>
              <a:rPr lang="en-GB" dirty="0">
                <a:solidFill>
                  <a:srgbClr val="0070C0"/>
                </a:solidFill>
              </a:rPr>
            </a:br>
            <a:r>
              <a:rPr lang="en-GB" dirty="0"/>
              <a:t>- Maths Paper 3 (Reasoning) – </a:t>
            </a:r>
            <a:r>
              <a:rPr lang="en-GB" dirty="0">
                <a:solidFill>
                  <a:srgbClr val="0070C0"/>
                </a:solidFill>
              </a:rPr>
              <a:t>Thursday 14th May 2020.</a:t>
            </a:r>
          </a:p>
          <a:p>
            <a:r>
              <a:rPr lang="en-GB" dirty="0">
                <a:solidFill>
                  <a:srgbClr val="0070C0"/>
                </a:solidFill>
              </a:rPr>
              <a:t> </a:t>
            </a:r>
          </a:p>
          <a:p>
            <a:r>
              <a:rPr lang="en-GB" dirty="0"/>
              <a:t>Writing is assessed using evidence collected by your child’s teacher throughout Year 6, so there is no Year 6 SATs writing test. </a:t>
            </a:r>
            <a:br>
              <a:rPr lang="en-GB" dirty="0"/>
            </a:br>
            <a:r>
              <a:rPr lang="en-GB" dirty="0"/>
              <a:t>There will be no Science sampling for Year 6 this year. </a:t>
            </a:r>
            <a:br>
              <a:rPr lang="en-GB" dirty="0"/>
            </a:br>
            <a:r>
              <a:rPr lang="en-GB" dirty="0"/>
              <a:t>Therefore, </a:t>
            </a:r>
            <a:r>
              <a:rPr lang="en-GB" dirty="0">
                <a:solidFill>
                  <a:srgbClr val="FF0000"/>
                </a:solidFill>
              </a:rPr>
              <a:t>no Year 6 Science SATs Paper in 2020. </a:t>
            </a:r>
          </a:p>
        </p:txBody>
      </p:sp>
    </p:spTree>
    <p:extLst>
      <p:ext uri="{BB962C8B-B14F-4D97-AF65-F5344CB8AC3E}">
        <p14:creationId xmlns:p14="http://schemas.microsoft.com/office/powerpoint/2010/main" val="16157723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807" y="404664"/>
            <a:ext cx="7323112" cy="6617196"/>
          </a:xfrm>
          <a:prstGeom prst="rect">
            <a:avLst/>
          </a:prstGeom>
        </p:spPr>
        <p:txBody>
          <a:bodyPr wrap="square">
            <a:spAutoFit/>
          </a:bodyPr>
          <a:lstStyle/>
          <a:p>
            <a:r>
              <a:rPr lang="en-GB" sz="4400" u="sng" dirty="0"/>
              <a:t>When and how are the SATs carried out?</a:t>
            </a:r>
          </a:p>
          <a:p>
            <a:pPr marL="342900" indent="-342900">
              <a:buFont typeface="Arial" pitchFamily="34" charset="0"/>
              <a:buChar char="•"/>
            </a:pPr>
            <a:r>
              <a:rPr lang="en-GB" sz="2400" dirty="0"/>
              <a:t>The tests will take place during normal school hours, under exam conditions;</a:t>
            </a:r>
          </a:p>
          <a:p>
            <a:pPr marL="342900" indent="-342900">
              <a:buFont typeface="Arial" pitchFamily="34" charset="0"/>
              <a:buChar char="•"/>
            </a:pPr>
            <a:endParaRPr lang="en-GB" sz="2400" dirty="0"/>
          </a:p>
          <a:p>
            <a:pPr marL="342900" indent="-342900">
              <a:buFont typeface="Arial" pitchFamily="34" charset="0"/>
              <a:buChar char="•"/>
            </a:pPr>
            <a:r>
              <a:rPr lang="en-GB" sz="2400" dirty="0"/>
              <a:t>Children are not allowed to talk to each other from the moment the assessments are handed out until they are collected after the test has ended;</a:t>
            </a:r>
          </a:p>
          <a:p>
            <a:pPr marL="342900" indent="-342900">
              <a:buFont typeface="Arial" pitchFamily="34" charset="0"/>
              <a:buChar char="•"/>
            </a:pPr>
            <a:endParaRPr lang="en-GB" sz="2400" dirty="0"/>
          </a:p>
          <a:p>
            <a:pPr marL="342900" indent="-342900">
              <a:buFont typeface="Arial" pitchFamily="34" charset="0"/>
              <a:buChar char="•"/>
            </a:pPr>
            <a:r>
              <a:rPr lang="en-GB" sz="2400" dirty="0"/>
              <a:t>Afterwards, the completed papers are sent away to be marked externally;</a:t>
            </a:r>
          </a:p>
          <a:p>
            <a:pPr marL="342900" indent="-342900">
              <a:buFont typeface="Arial" pitchFamily="34" charset="0"/>
              <a:buChar char="•"/>
            </a:pPr>
            <a:endParaRPr lang="en-GB" sz="2400" dirty="0"/>
          </a:p>
          <a:p>
            <a:pPr marL="342900" indent="-342900">
              <a:buFont typeface="Arial" pitchFamily="34" charset="0"/>
              <a:buChar char="•"/>
            </a:pPr>
            <a:r>
              <a:rPr lang="en-GB" sz="2400" dirty="0"/>
              <a:t>The children’s results are sent back to school at some point in July;</a:t>
            </a:r>
          </a:p>
          <a:p>
            <a:endParaRPr lang="en-GB" sz="2400" u="sng" dirty="0"/>
          </a:p>
        </p:txBody>
      </p:sp>
    </p:spTree>
    <p:extLst>
      <p:ext uri="{BB962C8B-B14F-4D97-AF65-F5344CB8AC3E}">
        <p14:creationId xmlns:p14="http://schemas.microsoft.com/office/powerpoint/2010/main" val="12305833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476672"/>
            <a:ext cx="8229600" cy="1050925"/>
          </a:xfrm>
        </p:spPr>
        <p:txBody>
          <a:bodyPr>
            <a:normAutofit fontScale="90000"/>
          </a:bodyPr>
          <a:lstStyle/>
          <a:p>
            <a:pPr>
              <a:defRPr/>
            </a:pPr>
            <a:r>
              <a:rPr lang="en-GB" dirty="0">
                <a:solidFill>
                  <a:srgbClr val="002060"/>
                </a:solidFill>
                <a:latin typeface="Calibri" panose="020F0502020204030204" pitchFamily="34" charset="0"/>
              </a:rPr>
              <a:t>                            </a:t>
            </a:r>
            <a:r>
              <a:rPr lang="en-GB" sz="4400" b="1" u="sng" dirty="0">
                <a:solidFill>
                  <a:srgbClr val="002060"/>
                </a:solidFill>
                <a:latin typeface="Calibri" panose="020F0502020204030204" pitchFamily="34" charset="0"/>
              </a:rPr>
              <a:t>Timings</a:t>
            </a:r>
            <a:br>
              <a:rPr lang="en-GB" sz="4400" b="1" u="sng" dirty="0">
                <a:solidFill>
                  <a:srgbClr val="002060"/>
                </a:solidFill>
                <a:latin typeface="Calibri" panose="020F0502020204030204" pitchFamily="34" charset="0"/>
              </a:rPr>
            </a:br>
            <a:r>
              <a:rPr lang="en-GB" sz="3100" b="1" dirty="0">
                <a:solidFill>
                  <a:srgbClr val="002060"/>
                </a:solidFill>
                <a:latin typeface="Calibri" panose="020F0502020204030204" pitchFamily="34" charset="0"/>
              </a:rPr>
              <a:t>The standard timings of tests differ but last no </a:t>
            </a:r>
            <a:br>
              <a:rPr lang="en-GB" sz="3100" b="1" dirty="0">
                <a:solidFill>
                  <a:srgbClr val="002060"/>
                </a:solidFill>
                <a:latin typeface="Calibri" panose="020F0502020204030204" pitchFamily="34" charset="0"/>
              </a:rPr>
            </a:br>
            <a:r>
              <a:rPr lang="en-GB" sz="3100" b="1" dirty="0">
                <a:solidFill>
                  <a:srgbClr val="002060"/>
                </a:solidFill>
                <a:latin typeface="Calibri" panose="020F0502020204030204" pitchFamily="34" charset="0"/>
              </a:rPr>
              <a:t>more than 60 minutes:</a:t>
            </a:r>
            <a:br>
              <a:rPr lang="en-GB" sz="3100" dirty="0">
                <a:solidFill>
                  <a:srgbClr val="002060"/>
                </a:solidFill>
                <a:latin typeface="Calibri" panose="020F0502020204030204" pitchFamily="34" charset="0"/>
              </a:rPr>
            </a:br>
            <a:br>
              <a:rPr lang="en-GB" sz="3100" dirty="0">
                <a:solidFill>
                  <a:srgbClr val="002060"/>
                </a:solidFill>
                <a:latin typeface="Calibri" panose="020F0502020204030204" pitchFamily="34" charset="0"/>
              </a:rPr>
            </a:br>
            <a:r>
              <a:rPr lang="en-GB" sz="3100" dirty="0">
                <a:solidFill>
                  <a:srgbClr val="002060"/>
                </a:solidFill>
                <a:latin typeface="Calibri" panose="020F0502020204030204" pitchFamily="34" charset="0"/>
              </a:rPr>
              <a:t>- Grammar, Punctuation and Spelling (Paper 1) – </a:t>
            </a:r>
            <a:r>
              <a:rPr lang="en-GB" sz="3100" b="1" dirty="0">
                <a:solidFill>
                  <a:srgbClr val="FF0000"/>
                </a:solidFill>
                <a:latin typeface="Calibri" panose="020F0502020204030204" pitchFamily="34" charset="0"/>
              </a:rPr>
              <a:t>45       minutes;</a:t>
            </a:r>
            <a:br>
              <a:rPr lang="en-GB" sz="3100" b="1" dirty="0">
                <a:solidFill>
                  <a:srgbClr val="002060"/>
                </a:solidFill>
                <a:latin typeface="Calibri" panose="020F0502020204030204" pitchFamily="34" charset="0"/>
              </a:rPr>
            </a:br>
            <a:r>
              <a:rPr lang="en-GB" sz="3100" dirty="0">
                <a:solidFill>
                  <a:srgbClr val="002060"/>
                </a:solidFill>
                <a:latin typeface="Calibri" panose="020F0502020204030204" pitchFamily="34" charset="0"/>
              </a:rPr>
              <a:t>- Grammar, Punctuation and Spelling (Paper 2) – </a:t>
            </a:r>
            <a:r>
              <a:rPr lang="en-GB" sz="3100" b="1" dirty="0">
                <a:solidFill>
                  <a:srgbClr val="FF0000"/>
                </a:solidFill>
                <a:latin typeface="Calibri" panose="020F0502020204030204" pitchFamily="34" charset="0"/>
              </a:rPr>
              <a:t>15 minutes;</a:t>
            </a:r>
            <a:br>
              <a:rPr lang="en-GB" sz="3100" dirty="0">
                <a:solidFill>
                  <a:srgbClr val="FF0000"/>
                </a:solidFill>
                <a:latin typeface="Calibri" panose="020F0502020204030204" pitchFamily="34" charset="0"/>
              </a:rPr>
            </a:br>
            <a:r>
              <a:rPr lang="en-GB" sz="3100" dirty="0">
                <a:solidFill>
                  <a:srgbClr val="002060"/>
                </a:solidFill>
                <a:latin typeface="Calibri" panose="020F0502020204030204" pitchFamily="34" charset="0"/>
              </a:rPr>
              <a:t>- Reading – </a:t>
            </a:r>
            <a:r>
              <a:rPr lang="en-GB" sz="3100" b="1" dirty="0">
                <a:solidFill>
                  <a:srgbClr val="FF0000"/>
                </a:solidFill>
                <a:latin typeface="Calibri" panose="020F0502020204030204" pitchFamily="34" charset="0"/>
              </a:rPr>
              <a:t>60 minutes;</a:t>
            </a:r>
            <a:br>
              <a:rPr lang="en-GB" sz="3100" b="1" dirty="0">
                <a:solidFill>
                  <a:srgbClr val="FF0000"/>
                </a:solidFill>
                <a:latin typeface="Calibri" panose="020F0502020204030204" pitchFamily="34" charset="0"/>
              </a:rPr>
            </a:br>
            <a:r>
              <a:rPr lang="en-GB" sz="3100" dirty="0">
                <a:solidFill>
                  <a:srgbClr val="002060"/>
                </a:solidFill>
                <a:latin typeface="Calibri" panose="020F0502020204030204" pitchFamily="34" charset="0"/>
              </a:rPr>
              <a:t>- Maths Paper 1 (Arithmetic) – </a:t>
            </a:r>
            <a:r>
              <a:rPr lang="en-GB" sz="3100" b="1" dirty="0">
                <a:solidFill>
                  <a:srgbClr val="FF0000"/>
                </a:solidFill>
                <a:latin typeface="Calibri" panose="020F0502020204030204" pitchFamily="34" charset="0"/>
              </a:rPr>
              <a:t>30 minutes;</a:t>
            </a:r>
            <a:br>
              <a:rPr lang="en-GB" sz="3100" b="1" dirty="0">
                <a:solidFill>
                  <a:srgbClr val="FF0000"/>
                </a:solidFill>
                <a:latin typeface="Calibri" panose="020F0502020204030204" pitchFamily="34" charset="0"/>
              </a:rPr>
            </a:br>
            <a:r>
              <a:rPr lang="en-GB" sz="3100" dirty="0">
                <a:solidFill>
                  <a:srgbClr val="002060"/>
                </a:solidFill>
                <a:latin typeface="Calibri" panose="020F0502020204030204" pitchFamily="34" charset="0"/>
              </a:rPr>
              <a:t>- Maths Paper 2 (Reasoning) – </a:t>
            </a:r>
            <a:r>
              <a:rPr lang="en-GB" sz="3100" b="1" dirty="0">
                <a:solidFill>
                  <a:srgbClr val="FF0000"/>
                </a:solidFill>
                <a:latin typeface="Calibri" panose="020F0502020204030204" pitchFamily="34" charset="0"/>
              </a:rPr>
              <a:t>40 minutes;</a:t>
            </a:r>
            <a:br>
              <a:rPr lang="en-GB" sz="3100" b="1" dirty="0">
                <a:solidFill>
                  <a:srgbClr val="FF0000"/>
                </a:solidFill>
                <a:latin typeface="Calibri" panose="020F0502020204030204" pitchFamily="34" charset="0"/>
              </a:rPr>
            </a:br>
            <a:r>
              <a:rPr lang="en-GB" sz="3100" dirty="0">
                <a:solidFill>
                  <a:srgbClr val="002060"/>
                </a:solidFill>
                <a:latin typeface="Calibri" panose="020F0502020204030204" pitchFamily="34" charset="0"/>
              </a:rPr>
              <a:t>- Maths Paper 3 (Reasoning) – </a:t>
            </a:r>
            <a:r>
              <a:rPr lang="en-GB" sz="3100" b="1" dirty="0">
                <a:solidFill>
                  <a:srgbClr val="FF0000"/>
                </a:solidFill>
                <a:latin typeface="Calibri" panose="020F0502020204030204" pitchFamily="34" charset="0"/>
              </a:rPr>
              <a:t>40 minutes.</a:t>
            </a:r>
            <a:br>
              <a:rPr lang="en-GB" sz="3100" b="1" dirty="0">
                <a:solidFill>
                  <a:srgbClr val="FF0000"/>
                </a:solidFill>
                <a:latin typeface="Calibri" panose="020F0502020204030204" pitchFamily="34" charset="0"/>
              </a:rPr>
            </a:br>
            <a:endParaRPr lang="en-GB" sz="3100" b="1" dirty="0">
              <a:solidFill>
                <a:srgbClr val="FF0000"/>
              </a:solidFill>
              <a:latin typeface="Calibri" panose="020F0502020204030204" pitchFamily="34" charset="0"/>
            </a:endParaRPr>
          </a:p>
        </p:txBody>
      </p:sp>
    </p:spTree>
    <p:extLst>
      <p:ext uri="{BB962C8B-B14F-4D97-AF65-F5344CB8AC3E}">
        <p14:creationId xmlns:p14="http://schemas.microsoft.com/office/powerpoint/2010/main" val="2921445682"/>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3D28A-EEA5-43EF-99E0-5F4FDF6363CC}"/>
              </a:ext>
            </a:extLst>
          </p:cNvPr>
          <p:cNvSpPr>
            <a:spLocks noGrp="1"/>
          </p:cNvSpPr>
          <p:nvPr>
            <p:ph type="title"/>
          </p:nvPr>
        </p:nvSpPr>
        <p:spPr/>
        <p:txBody>
          <a:bodyPr>
            <a:normAutofit fontScale="90000"/>
          </a:bodyPr>
          <a:lstStyle/>
          <a:p>
            <a:br>
              <a:rPr lang="en-GB" dirty="0"/>
            </a:br>
            <a:br>
              <a:rPr lang="en-GB" dirty="0"/>
            </a:br>
            <a:br>
              <a:rPr lang="en-GB" dirty="0"/>
            </a:br>
            <a:br>
              <a:rPr lang="en-GB" dirty="0"/>
            </a:br>
            <a:br>
              <a:rPr lang="en-GB" dirty="0"/>
            </a:br>
            <a:br>
              <a:rPr lang="en-GB" dirty="0"/>
            </a:br>
            <a:endParaRPr lang="en-GB" dirty="0"/>
          </a:p>
        </p:txBody>
      </p:sp>
      <p:sp>
        <p:nvSpPr>
          <p:cNvPr id="5" name="Content Placeholder 4">
            <a:extLst>
              <a:ext uri="{FF2B5EF4-FFF2-40B4-BE49-F238E27FC236}">
                <a16:creationId xmlns:a16="http://schemas.microsoft.com/office/drawing/2014/main" id="{E1A4F0D4-6EC1-4BD1-9DC4-865E89F87372}"/>
              </a:ext>
            </a:extLst>
          </p:cNvPr>
          <p:cNvSpPr>
            <a:spLocks noGrp="1"/>
          </p:cNvSpPr>
          <p:nvPr>
            <p:ph sz="quarter" idx="4294967295"/>
          </p:nvPr>
        </p:nvSpPr>
        <p:spPr>
          <a:xfrm>
            <a:off x="655747" y="1268760"/>
            <a:ext cx="7772870" cy="4293703"/>
          </a:xfrm>
          <a:prstGeom prst="rect">
            <a:avLst/>
          </a:prstGeom>
        </p:spPr>
        <p:txBody>
          <a:bodyPr>
            <a:normAutofit/>
          </a:bodyPr>
          <a:lstStyle/>
          <a:p>
            <a:pPr marL="0" indent="0" algn="ctr">
              <a:buNone/>
            </a:pPr>
            <a:endParaRPr lang="en-GB" sz="3500" dirty="0">
              <a:latin typeface="Arial Rounded MT Bold" panose="020F0704030504030204" pitchFamily="34" charset="0"/>
            </a:endParaRPr>
          </a:p>
          <a:p>
            <a:pPr marL="0" indent="0" algn="ctr">
              <a:buNone/>
            </a:pPr>
            <a:endParaRPr lang="en-GB" sz="3500" dirty="0">
              <a:latin typeface="Arial Rounded MT Bold" panose="020F0704030504030204" pitchFamily="34" charset="0"/>
            </a:endParaRPr>
          </a:p>
        </p:txBody>
      </p:sp>
      <p:sp>
        <p:nvSpPr>
          <p:cNvPr id="3" name="Rectangle 2"/>
          <p:cNvSpPr/>
          <p:nvPr/>
        </p:nvSpPr>
        <p:spPr>
          <a:xfrm>
            <a:off x="1" y="6463"/>
            <a:ext cx="8028383" cy="7171194"/>
          </a:xfrm>
          <a:prstGeom prst="rect">
            <a:avLst/>
          </a:prstGeom>
        </p:spPr>
        <p:txBody>
          <a:bodyPr wrap="square">
            <a:spAutoFit/>
          </a:bodyPr>
          <a:lstStyle/>
          <a:p>
            <a:r>
              <a:rPr lang="en-GB" sz="4000" u="sng" dirty="0"/>
              <a:t>Specific arrangements for SATs:</a:t>
            </a:r>
          </a:p>
          <a:p>
            <a:r>
              <a:rPr lang="en-GB" sz="2400" dirty="0"/>
              <a:t>Children with additional needs, who have similar provision in their day-to-day learning at school, may</a:t>
            </a:r>
          </a:p>
          <a:p>
            <a:r>
              <a:rPr lang="en-GB" sz="2400" dirty="0"/>
              <a:t>be allotted specific arrangements, including:</a:t>
            </a:r>
          </a:p>
          <a:p>
            <a:endParaRPr lang="en-GB" sz="2400" dirty="0"/>
          </a:p>
          <a:p>
            <a:pPr marL="342900" indent="-342900">
              <a:buFont typeface="Arial" pitchFamily="34" charset="0"/>
              <a:buChar char="•"/>
            </a:pPr>
            <a:r>
              <a:rPr lang="en-GB" sz="2000" dirty="0"/>
              <a:t>Additional (extra) time;</a:t>
            </a:r>
          </a:p>
          <a:p>
            <a:pPr marL="342900" indent="-342900">
              <a:buFont typeface="Arial" pitchFamily="34" charset="0"/>
              <a:buChar char="•"/>
            </a:pPr>
            <a:endParaRPr lang="en-GB" sz="2000" dirty="0"/>
          </a:p>
          <a:p>
            <a:pPr marL="342900" indent="-342900">
              <a:buFont typeface="Arial" pitchFamily="34" charset="0"/>
              <a:buChar char="•"/>
            </a:pPr>
            <a:r>
              <a:rPr lang="en-GB" sz="2000" dirty="0"/>
              <a:t>Tests being opened early to be modified;</a:t>
            </a:r>
          </a:p>
          <a:p>
            <a:pPr marL="342900" indent="-342900">
              <a:buFont typeface="Arial" pitchFamily="34" charset="0"/>
              <a:buChar char="•"/>
            </a:pPr>
            <a:endParaRPr lang="en-GB" sz="2000" dirty="0"/>
          </a:p>
          <a:p>
            <a:pPr marL="342900" indent="-342900">
              <a:buFont typeface="Arial" pitchFamily="34" charset="0"/>
              <a:buChar char="•"/>
            </a:pPr>
            <a:r>
              <a:rPr lang="en-GB" sz="2000" dirty="0"/>
              <a:t>An adult to read for them;</a:t>
            </a:r>
          </a:p>
          <a:p>
            <a:pPr marL="342900" indent="-342900">
              <a:buFont typeface="Arial" pitchFamily="34" charset="0"/>
              <a:buChar char="•"/>
            </a:pPr>
            <a:endParaRPr lang="en-GB" sz="2000" dirty="0"/>
          </a:p>
          <a:p>
            <a:pPr marL="342900" indent="-342900">
              <a:buFont typeface="Arial" pitchFamily="34" charset="0"/>
              <a:buChar char="•"/>
            </a:pPr>
            <a:r>
              <a:rPr lang="en-GB" sz="2000" dirty="0"/>
              <a:t>An adult to scribe (write) for them;</a:t>
            </a:r>
          </a:p>
          <a:p>
            <a:pPr marL="342900" indent="-342900">
              <a:buFont typeface="Arial" pitchFamily="34" charset="0"/>
              <a:buChar char="•"/>
            </a:pPr>
            <a:endParaRPr lang="en-GB" sz="2000" dirty="0"/>
          </a:p>
          <a:p>
            <a:pPr marL="342900" indent="-342900">
              <a:buFont typeface="Arial" pitchFamily="34" charset="0"/>
              <a:buChar char="•"/>
            </a:pPr>
            <a:r>
              <a:rPr lang="en-GB" sz="2000" dirty="0"/>
              <a:t>Written or spoken translations of the mathematics reasoning papers;</a:t>
            </a:r>
          </a:p>
          <a:p>
            <a:pPr marL="342900" indent="-342900">
              <a:buFont typeface="Arial" pitchFamily="34" charset="0"/>
              <a:buChar char="•"/>
            </a:pPr>
            <a:endParaRPr lang="en-GB" sz="2000" dirty="0"/>
          </a:p>
          <a:p>
            <a:pPr marL="342900" indent="-342900">
              <a:buFont typeface="Arial" pitchFamily="34" charset="0"/>
              <a:buChar char="•"/>
            </a:pPr>
            <a:r>
              <a:rPr lang="en-GB" sz="2000" dirty="0"/>
              <a:t>The use of prompts or rest breaks;</a:t>
            </a:r>
          </a:p>
          <a:p>
            <a:pPr marL="342900" indent="-342900">
              <a:buFont typeface="Arial" pitchFamily="34" charset="0"/>
              <a:buChar char="•"/>
            </a:pPr>
            <a:endParaRPr lang="en-GB" sz="2000" dirty="0"/>
          </a:p>
          <a:p>
            <a:pPr marL="342900" indent="-342900">
              <a:buFont typeface="Arial" pitchFamily="34" charset="0"/>
              <a:buChar char="•"/>
            </a:pPr>
            <a:r>
              <a:rPr lang="en-GB" sz="2000" dirty="0"/>
              <a:t>Arrangements for children who are ill or injured at the time of the tests</a:t>
            </a:r>
            <a:r>
              <a:rPr lang="en-GB" sz="2000" u="sng" dirty="0"/>
              <a:t>.</a:t>
            </a:r>
          </a:p>
          <a:p>
            <a:endParaRPr lang="en-GB" sz="2400" u="sng" dirty="0"/>
          </a:p>
        </p:txBody>
      </p:sp>
    </p:spTree>
    <p:extLst>
      <p:ext uri="{BB962C8B-B14F-4D97-AF65-F5344CB8AC3E}">
        <p14:creationId xmlns:p14="http://schemas.microsoft.com/office/powerpoint/2010/main" val="38848829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548680"/>
            <a:ext cx="7272808" cy="4031873"/>
          </a:xfrm>
          <a:prstGeom prst="rect">
            <a:avLst/>
          </a:prstGeom>
        </p:spPr>
        <p:txBody>
          <a:bodyPr wrap="square">
            <a:spAutoFit/>
          </a:bodyPr>
          <a:lstStyle/>
          <a:p>
            <a:r>
              <a:rPr lang="en-GB" sz="3200" dirty="0"/>
              <a:t>*Pupils with an EHC plan are automatically allowed up to 25% additional time (except for the spelling paper, which is not strictly timed). Pupils who use the modified large print or braille versions of the tests are automatically allowed up to 100% additional time</a:t>
            </a:r>
          </a:p>
        </p:txBody>
      </p:sp>
    </p:spTree>
    <p:extLst>
      <p:ext uri="{BB962C8B-B14F-4D97-AF65-F5344CB8AC3E}">
        <p14:creationId xmlns:p14="http://schemas.microsoft.com/office/powerpoint/2010/main" val="37626246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179512" y="116632"/>
            <a:ext cx="8229600" cy="1139825"/>
          </a:xfrm>
        </p:spPr>
        <p:txBody>
          <a:bodyPr>
            <a:noAutofit/>
          </a:bodyPr>
          <a:lstStyle/>
          <a:p>
            <a:pPr>
              <a:defRPr/>
            </a:pPr>
            <a:r>
              <a:rPr lang="en-GB" sz="4000" b="1" u="sng" dirty="0">
                <a:solidFill>
                  <a:schemeClr val="tx1"/>
                </a:solidFill>
                <a:latin typeface="Calibri" pitchFamily="34" charset="0"/>
                <a:ea typeface="+mn-ea"/>
                <a:cs typeface="+mn-cs"/>
              </a:rPr>
              <a:t>How are children’s achievements assessed?</a:t>
            </a:r>
            <a:br>
              <a:rPr lang="en-GB" sz="4000" b="1" u="sng" dirty="0">
                <a:solidFill>
                  <a:schemeClr val="tx1"/>
                </a:solidFill>
                <a:latin typeface="Calibri" pitchFamily="34" charset="0"/>
                <a:ea typeface="+mn-ea"/>
                <a:cs typeface="+mn-cs"/>
              </a:rPr>
            </a:br>
            <a:r>
              <a:rPr lang="en-GB" sz="2000" dirty="0">
                <a:solidFill>
                  <a:schemeClr val="tx1"/>
                </a:solidFill>
                <a:latin typeface="Calibri" pitchFamily="34" charset="0"/>
                <a:ea typeface="+mn-ea"/>
                <a:cs typeface="+mn-cs"/>
              </a:rPr>
              <a:t>Once marked, the tests will be given the following scores:</a:t>
            </a:r>
            <a:br>
              <a:rPr lang="en-GB" sz="2000" dirty="0">
                <a:solidFill>
                  <a:schemeClr val="tx1"/>
                </a:solidFill>
                <a:latin typeface="Calibri" pitchFamily="34" charset="0"/>
                <a:ea typeface="+mn-ea"/>
                <a:cs typeface="+mn-cs"/>
              </a:rPr>
            </a:br>
            <a:r>
              <a:rPr lang="en-GB" sz="2000" dirty="0">
                <a:solidFill>
                  <a:schemeClr val="tx1"/>
                </a:solidFill>
                <a:latin typeface="Calibri" pitchFamily="34" charset="0"/>
                <a:ea typeface="+mn-ea"/>
                <a:cs typeface="+mn-cs"/>
              </a:rPr>
              <a:t>- A raw score (the total number of marks achieved for each paper);</a:t>
            </a:r>
            <a:br>
              <a:rPr lang="en-GB" sz="2000" dirty="0">
                <a:solidFill>
                  <a:schemeClr val="tx1"/>
                </a:solidFill>
                <a:latin typeface="Calibri" pitchFamily="34" charset="0"/>
                <a:ea typeface="+mn-ea"/>
                <a:cs typeface="+mn-cs"/>
              </a:rPr>
            </a:br>
            <a:r>
              <a:rPr lang="en-GB" sz="2000" dirty="0">
                <a:solidFill>
                  <a:schemeClr val="tx1"/>
                </a:solidFill>
                <a:latin typeface="Calibri" pitchFamily="34" charset="0"/>
                <a:ea typeface="+mn-ea"/>
                <a:cs typeface="+mn-cs"/>
              </a:rPr>
              <a:t>- A scaled score (which is explained below);</a:t>
            </a:r>
            <a:br>
              <a:rPr lang="en-GB" sz="2000" dirty="0">
                <a:solidFill>
                  <a:schemeClr val="tx1"/>
                </a:solidFill>
                <a:latin typeface="Calibri" pitchFamily="34" charset="0"/>
                <a:ea typeface="+mn-ea"/>
                <a:cs typeface="+mn-cs"/>
              </a:rPr>
            </a:br>
            <a:r>
              <a:rPr lang="en-GB" sz="2000" dirty="0">
                <a:solidFill>
                  <a:schemeClr val="tx1"/>
                </a:solidFill>
                <a:latin typeface="Calibri" pitchFamily="34" charset="0"/>
                <a:ea typeface="+mn-ea"/>
                <a:cs typeface="+mn-cs"/>
              </a:rPr>
              <a:t>- A judgement of whether the National Standard has been met. </a:t>
            </a:r>
            <a:br>
              <a:rPr lang="en-GB" sz="2000" dirty="0">
                <a:solidFill>
                  <a:schemeClr val="tx1"/>
                </a:solidFill>
                <a:latin typeface="Calibri" pitchFamily="34" charset="0"/>
                <a:ea typeface="+mn-ea"/>
                <a:cs typeface="+mn-cs"/>
              </a:rPr>
            </a:br>
            <a:br>
              <a:rPr lang="en-GB" sz="2000" dirty="0">
                <a:solidFill>
                  <a:schemeClr val="tx1"/>
                </a:solidFill>
                <a:latin typeface="Calibri" pitchFamily="34" charset="0"/>
                <a:ea typeface="+mn-ea"/>
                <a:cs typeface="+mn-cs"/>
              </a:rPr>
            </a:br>
            <a:r>
              <a:rPr lang="en-GB" sz="2000" dirty="0">
                <a:solidFill>
                  <a:schemeClr val="tx1"/>
                </a:solidFill>
                <a:latin typeface="Calibri" pitchFamily="34" charset="0"/>
                <a:ea typeface="+mn-ea"/>
                <a:cs typeface="+mn-cs"/>
              </a:rPr>
              <a:t>After marking each test, the external markers will convert each raw score  into a scaled score to show whether each child is working below, at or </a:t>
            </a:r>
            <a:br>
              <a:rPr lang="en-GB" sz="2000" dirty="0">
                <a:solidFill>
                  <a:schemeClr val="tx1"/>
                </a:solidFill>
                <a:latin typeface="Calibri" pitchFamily="34" charset="0"/>
                <a:ea typeface="+mn-ea"/>
                <a:cs typeface="+mn-cs"/>
              </a:rPr>
            </a:br>
            <a:r>
              <a:rPr lang="en-GB" sz="2000" dirty="0">
                <a:solidFill>
                  <a:schemeClr val="tx1"/>
                </a:solidFill>
                <a:latin typeface="Calibri" pitchFamily="34" charset="0"/>
                <a:ea typeface="+mn-ea"/>
                <a:cs typeface="+mn-cs"/>
              </a:rPr>
              <a:t>above the national standard. </a:t>
            </a:r>
            <a:br>
              <a:rPr lang="en-GB" sz="2000" dirty="0">
                <a:solidFill>
                  <a:schemeClr val="tx1"/>
                </a:solidFill>
                <a:latin typeface="Calibri" pitchFamily="34" charset="0"/>
                <a:ea typeface="+mn-ea"/>
                <a:cs typeface="+mn-cs"/>
              </a:rPr>
            </a:br>
            <a:br>
              <a:rPr lang="en-GB" sz="2000" dirty="0">
                <a:solidFill>
                  <a:schemeClr val="tx1"/>
                </a:solidFill>
                <a:latin typeface="Calibri" pitchFamily="34" charset="0"/>
                <a:ea typeface="+mn-ea"/>
                <a:cs typeface="+mn-cs"/>
              </a:rPr>
            </a:br>
            <a:r>
              <a:rPr lang="en-GB" sz="2000" dirty="0">
                <a:solidFill>
                  <a:schemeClr val="tx1"/>
                </a:solidFill>
                <a:latin typeface="Calibri" pitchFamily="34" charset="0"/>
                <a:ea typeface="+mn-ea"/>
                <a:cs typeface="+mn-cs"/>
              </a:rPr>
              <a:t>When the scaled score is given, it is given in a range from 80 to 120. </a:t>
            </a:r>
            <a:br>
              <a:rPr lang="en-GB" sz="2000" dirty="0">
                <a:solidFill>
                  <a:schemeClr val="tx1"/>
                </a:solidFill>
                <a:latin typeface="Calibri" pitchFamily="34" charset="0"/>
                <a:ea typeface="+mn-ea"/>
                <a:cs typeface="+mn-cs"/>
              </a:rPr>
            </a:br>
            <a:r>
              <a:rPr lang="en-GB" sz="2000" dirty="0">
                <a:solidFill>
                  <a:schemeClr val="tx1"/>
                </a:solidFill>
                <a:latin typeface="Calibri" pitchFamily="34" charset="0"/>
                <a:ea typeface="+mn-ea"/>
                <a:cs typeface="+mn-cs"/>
              </a:rPr>
              <a:t>A scaled score of 100 or more is meeting the national standard. </a:t>
            </a:r>
            <a:br>
              <a:rPr lang="en-GB" sz="2000" dirty="0">
                <a:solidFill>
                  <a:schemeClr val="tx1"/>
                </a:solidFill>
                <a:latin typeface="Calibri" pitchFamily="34" charset="0"/>
                <a:ea typeface="+mn-ea"/>
                <a:cs typeface="+mn-cs"/>
              </a:rPr>
            </a:br>
            <a:br>
              <a:rPr lang="en-GB" sz="2000" dirty="0">
                <a:solidFill>
                  <a:schemeClr val="tx1"/>
                </a:solidFill>
                <a:latin typeface="Calibri" pitchFamily="34" charset="0"/>
                <a:ea typeface="+mn-ea"/>
                <a:cs typeface="+mn-cs"/>
              </a:rPr>
            </a:br>
            <a:r>
              <a:rPr lang="en-GB" sz="2000" dirty="0">
                <a:solidFill>
                  <a:schemeClr val="tx1"/>
                </a:solidFill>
                <a:latin typeface="Calibri" pitchFamily="34" charset="0"/>
                <a:ea typeface="+mn-ea"/>
                <a:cs typeface="+mn-cs"/>
              </a:rPr>
              <a:t>There are no separate tests for higher achieving pupils; however, a scaled score close to 120 would show that a child is working above the national standard</a:t>
            </a:r>
            <a:endParaRPr lang="en-GB" sz="2000" kern="1200" dirty="0">
              <a:solidFill>
                <a:schemeClr val="tx1"/>
              </a:solidFill>
              <a:latin typeface="Calibri" pitchFamily="34" charset="0"/>
              <a:ea typeface="+mn-ea"/>
              <a:cs typeface="+mn-c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167961"/>
            <a:ext cx="6624735" cy="6555641"/>
          </a:xfrm>
          <a:prstGeom prst="rect">
            <a:avLst/>
          </a:prstGeom>
        </p:spPr>
        <p:txBody>
          <a:bodyPr wrap="square">
            <a:spAutoFit/>
          </a:bodyPr>
          <a:lstStyle/>
          <a:p>
            <a:r>
              <a:rPr lang="en-GB" sz="3600" b="1" u="sng" dirty="0"/>
              <a:t>Grammar, Punctuation and Spelling</a:t>
            </a:r>
          </a:p>
          <a:p>
            <a:r>
              <a:rPr lang="en-GB" sz="2400" dirty="0"/>
              <a:t>Grammar, Punctuation and Spelling is made up of two papers which will take place on Monday 11th May 2020:</a:t>
            </a:r>
          </a:p>
          <a:p>
            <a:endParaRPr lang="en-GB" sz="2400" dirty="0"/>
          </a:p>
          <a:p>
            <a:r>
              <a:rPr lang="en-GB" sz="2400" dirty="0"/>
              <a:t>Paper 1 is the longer paper lasting 45 minutes, children will be tested on grammar, punctuation and spelling generally;</a:t>
            </a:r>
          </a:p>
          <a:p>
            <a:endParaRPr lang="en-GB" sz="2400" dirty="0"/>
          </a:p>
          <a:p>
            <a:r>
              <a:rPr lang="en-GB" sz="2400" dirty="0"/>
              <a:t>Paper 2 is a shorter paper lasting 15 minutes, where children will be tested on spelling only – they are asked to fill in a blank within a sentence, attempting to spell out the spelling word in context correctly. </a:t>
            </a:r>
          </a:p>
          <a:p>
            <a:endParaRPr lang="en-GB" sz="3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504" y="116632"/>
            <a:ext cx="8784976" cy="6555641"/>
          </a:xfrm>
          <a:prstGeom prst="rect">
            <a:avLst/>
          </a:prstGeom>
        </p:spPr>
        <p:txBody>
          <a:bodyPr wrap="square">
            <a:spAutoFit/>
          </a:bodyPr>
          <a:lstStyle/>
          <a:p>
            <a:r>
              <a:rPr lang="en-GB" sz="3600" b="1" u="sng" dirty="0"/>
              <a:t>Grammar, Punctuation and Spelling (Paper 1) </a:t>
            </a:r>
            <a:r>
              <a:rPr lang="en-GB" sz="3600" b="1" dirty="0"/>
              <a:t>– 45 </a:t>
            </a:r>
            <a:r>
              <a:rPr lang="en-GB" sz="3600" b="1" dirty="0" err="1"/>
              <a:t>mins</a:t>
            </a:r>
            <a:endParaRPr lang="en-GB" sz="3600" b="1" u="sng" dirty="0"/>
          </a:p>
          <a:p>
            <a:r>
              <a:rPr lang="en-GB" sz="2400" dirty="0"/>
              <a:t>Grammar, Punctuation and Spelling (Paper 1) focuses on the following areas:  </a:t>
            </a:r>
            <a:br>
              <a:rPr lang="en-GB" sz="2400" dirty="0"/>
            </a:br>
            <a:r>
              <a:rPr lang="en-GB" sz="2400" dirty="0">
                <a:solidFill>
                  <a:srgbClr val="00B0F0"/>
                </a:solidFill>
              </a:rPr>
              <a:t>- Grammatical terms/word classes; </a:t>
            </a:r>
            <a:br>
              <a:rPr lang="en-GB" sz="2400" dirty="0">
                <a:solidFill>
                  <a:srgbClr val="00B0F0"/>
                </a:solidFill>
              </a:rPr>
            </a:br>
            <a:r>
              <a:rPr lang="en-GB" sz="2400" dirty="0">
                <a:solidFill>
                  <a:srgbClr val="00B0F0"/>
                </a:solidFill>
              </a:rPr>
              <a:t>- Functions of sentences;</a:t>
            </a:r>
            <a:br>
              <a:rPr lang="en-GB" sz="2400" dirty="0">
                <a:solidFill>
                  <a:srgbClr val="00B0F0"/>
                </a:solidFill>
              </a:rPr>
            </a:br>
            <a:r>
              <a:rPr lang="en-GB" sz="2400" dirty="0">
                <a:solidFill>
                  <a:srgbClr val="00B0F0"/>
                </a:solidFill>
              </a:rPr>
              <a:t>- Combining words, phrases and clauses; </a:t>
            </a:r>
            <a:br>
              <a:rPr lang="en-GB" sz="2400" dirty="0">
                <a:solidFill>
                  <a:srgbClr val="00B0F0"/>
                </a:solidFill>
              </a:rPr>
            </a:br>
            <a:r>
              <a:rPr lang="en-GB" sz="2400" dirty="0">
                <a:solidFill>
                  <a:srgbClr val="00B0F0"/>
                </a:solidFill>
              </a:rPr>
              <a:t>- Verb forms, tenses and consistency; </a:t>
            </a:r>
            <a:br>
              <a:rPr lang="en-GB" sz="2400" dirty="0">
                <a:solidFill>
                  <a:srgbClr val="00B0F0"/>
                </a:solidFill>
              </a:rPr>
            </a:br>
            <a:r>
              <a:rPr lang="en-GB" sz="2400" dirty="0">
                <a:solidFill>
                  <a:srgbClr val="00B0F0"/>
                </a:solidFill>
              </a:rPr>
              <a:t>- Punctuation; </a:t>
            </a:r>
            <a:br>
              <a:rPr lang="en-GB" sz="2400" dirty="0">
                <a:solidFill>
                  <a:srgbClr val="00B0F0"/>
                </a:solidFill>
              </a:rPr>
            </a:br>
            <a:r>
              <a:rPr lang="en-GB" sz="2400" dirty="0">
                <a:solidFill>
                  <a:srgbClr val="00B0F0"/>
                </a:solidFill>
              </a:rPr>
              <a:t>- Vocabulary;</a:t>
            </a:r>
            <a:br>
              <a:rPr lang="en-GB" sz="2400" dirty="0">
                <a:solidFill>
                  <a:srgbClr val="00B0F0"/>
                </a:solidFill>
              </a:rPr>
            </a:br>
            <a:r>
              <a:rPr lang="en-GB" sz="2400" dirty="0">
                <a:solidFill>
                  <a:srgbClr val="00B0F0"/>
                </a:solidFill>
              </a:rPr>
              <a:t>- Standard English and formality.</a:t>
            </a:r>
          </a:p>
          <a:p>
            <a:r>
              <a:rPr lang="en-GB" sz="2400" dirty="0"/>
              <a:t>Grammar, Punctuation and Spelling (Paper 1) requires a range of answer types such as circling missing capital letters, multiple choice questions, one-word answers, but does not require longer formal answers. </a:t>
            </a:r>
          </a:p>
          <a:p>
            <a:endParaRPr lang="en-GB" sz="3600" dirty="0"/>
          </a:p>
        </p:txBody>
      </p:sp>
    </p:spTree>
    <p:extLst>
      <p:ext uri="{BB962C8B-B14F-4D97-AF65-F5344CB8AC3E}">
        <p14:creationId xmlns:p14="http://schemas.microsoft.com/office/powerpoint/2010/main" val="7316664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txBox="1">
            <a:spLocks noChangeArrowheads="1"/>
          </p:cNvSpPr>
          <p:nvPr/>
        </p:nvSpPr>
        <p:spPr bwMode="auto">
          <a:xfrm>
            <a:off x="395288" y="1412776"/>
            <a:ext cx="8229600" cy="3079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200">
                <a:solidFill>
                  <a:schemeClr val="tx1"/>
                </a:solidFill>
                <a:latin typeface="Comic Sans MS" pitchFamily="66" charset="0"/>
              </a:defRPr>
            </a:lvl1pPr>
            <a:lvl2pPr marL="742950" indent="-285750" eaLnBrk="0" hangingPunct="0">
              <a:defRPr sz="2200">
                <a:solidFill>
                  <a:schemeClr val="tx1"/>
                </a:solidFill>
                <a:latin typeface="Comic Sans MS" pitchFamily="66" charset="0"/>
              </a:defRPr>
            </a:lvl2pPr>
            <a:lvl3pPr marL="1143000" indent="-228600" eaLnBrk="0" hangingPunct="0">
              <a:defRPr sz="2200">
                <a:solidFill>
                  <a:schemeClr val="tx1"/>
                </a:solidFill>
                <a:latin typeface="Comic Sans MS" pitchFamily="66" charset="0"/>
              </a:defRPr>
            </a:lvl3pPr>
            <a:lvl4pPr marL="1600200" indent="-228600" eaLnBrk="0" hangingPunct="0">
              <a:defRPr sz="2200">
                <a:solidFill>
                  <a:schemeClr val="tx1"/>
                </a:solidFill>
                <a:latin typeface="Comic Sans MS" pitchFamily="66" charset="0"/>
              </a:defRPr>
            </a:lvl4pPr>
            <a:lvl5pPr marL="2057400" indent="-228600" eaLnBrk="0" hangingPunct="0">
              <a:defRPr sz="2200">
                <a:solidFill>
                  <a:schemeClr val="tx1"/>
                </a:solidFill>
                <a:latin typeface="Comic Sans MS" pitchFamily="66" charset="0"/>
              </a:defRPr>
            </a:lvl5pPr>
            <a:lvl6pPr marL="2514600" indent="-228600" eaLnBrk="0" fontAlgn="base" hangingPunct="0">
              <a:spcBef>
                <a:spcPct val="0"/>
              </a:spcBef>
              <a:spcAft>
                <a:spcPct val="0"/>
              </a:spcAft>
              <a:defRPr sz="2200">
                <a:solidFill>
                  <a:schemeClr val="tx1"/>
                </a:solidFill>
                <a:latin typeface="Comic Sans MS" pitchFamily="66" charset="0"/>
              </a:defRPr>
            </a:lvl6pPr>
            <a:lvl7pPr marL="2971800" indent="-228600" eaLnBrk="0" fontAlgn="base" hangingPunct="0">
              <a:spcBef>
                <a:spcPct val="0"/>
              </a:spcBef>
              <a:spcAft>
                <a:spcPct val="0"/>
              </a:spcAft>
              <a:defRPr sz="2200">
                <a:solidFill>
                  <a:schemeClr val="tx1"/>
                </a:solidFill>
                <a:latin typeface="Comic Sans MS" pitchFamily="66" charset="0"/>
              </a:defRPr>
            </a:lvl7pPr>
            <a:lvl8pPr marL="3429000" indent="-228600" eaLnBrk="0" fontAlgn="base" hangingPunct="0">
              <a:spcBef>
                <a:spcPct val="0"/>
              </a:spcBef>
              <a:spcAft>
                <a:spcPct val="0"/>
              </a:spcAft>
              <a:defRPr sz="2200">
                <a:solidFill>
                  <a:schemeClr val="tx1"/>
                </a:solidFill>
                <a:latin typeface="Comic Sans MS" pitchFamily="66" charset="0"/>
              </a:defRPr>
            </a:lvl8pPr>
            <a:lvl9pPr marL="3886200" indent="-228600" eaLnBrk="0" fontAlgn="base" hangingPunct="0">
              <a:spcBef>
                <a:spcPct val="0"/>
              </a:spcBef>
              <a:spcAft>
                <a:spcPct val="0"/>
              </a:spcAft>
              <a:defRPr sz="2200">
                <a:solidFill>
                  <a:schemeClr val="tx1"/>
                </a:solidFill>
                <a:latin typeface="Comic Sans MS" pitchFamily="66" charset="0"/>
              </a:defRPr>
            </a:lvl9pPr>
          </a:lstStyle>
          <a:p>
            <a:pPr eaLnBrk="1" hangingPunct="1">
              <a:spcBef>
                <a:spcPct val="20000"/>
              </a:spcBef>
              <a:buFontTx/>
              <a:buChar char="•"/>
            </a:pPr>
            <a:endParaRPr lang="en-GB" altLang="en-US" sz="2400" dirty="0">
              <a:latin typeface="Calibri" pitchFamily="34" charset="0"/>
              <a:ea typeface="Arial Unicode MS" pitchFamily="34" charset="-128"/>
              <a:cs typeface="Arial Unicode MS" pitchFamily="34" charset="-128"/>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003" y="476672"/>
            <a:ext cx="9095487" cy="6192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7514" y="548680"/>
            <a:ext cx="8717736" cy="5688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478472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881063"/>
            <a:ext cx="8424936" cy="5095875"/>
          </a:xfrm>
          <a:prstGeom prst="rect">
            <a:avLst/>
          </a:prstGeom>
          <a:ln/>
        </p:spPr>
        <p:style>
          <a:lnRef idx="1">
            <a:schemeClr val="dk1"/>
          </a:lnRef>
          <a:fillRef idx="3">
            <a:schemeClr val="dk1"/>
          </a:fillRef>
          <a:effectRef idx="2">
            <a:schemeClr val="dk1"/>
          </a:effectRef>
          <a:fontRef idx="minor">
            <a:schemeClr val="lt1"/>
          </a:fontRef>
        </p:style>
      </p:pic>
    </p:spTree>
    <p:extLst>
      <p:ext uri="{BB962C8B-B14F-4D97-AF65-F5344CB8AC3E}">
        <p14:creationId xmlns:p14="http://schemas.microsoft.com/office/powerpoint/2010/main" val="9320068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548680"/>
            <a:ext cx="6181725" cy="2054225"/>
          </a:xfrm>
          <a:prstGeom prst="rect">
            <a:avLst/>
          </a:prstGeom>
          <a:ln/>
        </p:spPr>
        <p:style>
          <a:lnRef idx="2">
            <a:schemeClr val="accent1">
              <a:shade val="50000"/>
            </a:schemeClr>
          </a:lnRef>
          <a:fillRef idx="1">
            <a:schemeClr val="accent1"/>
          </a:fillRef>
          <a:effectRef idx="0">
            <a:schemeClr val="accent1"/>
          </a:effectRef>
          <a:fontRef idx="minor">
            <a:schemeClr val="lt1"/>
          </a:fontRef>
        </p:style>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8106" y="2780929"/>
            <a:ext cx="5817321" cy="2703884"/>
          </a:xfrm>
          <a:prstGeom prst="rect">
            <a:avLst/>
          </a:prstGeom>
          <a:ln/>
        </p:spPr>
        <p:style>
          <a:lnRef idx="3">
            <a:schemeClr val="lt1"/>
          </a:lnRef>
          <a:fillRef idx="1">
            <a:schemeClr val="accent5"/>
          </a:fillRef>
          <a:effectRef idx="1">
            <a:schemeClr val="accent5"/>
          </a:effectRef>
          <a:fontRef idx="minor">
            <a:schemeClr val="lt1"/>
          </a:fontRef>
        </p:style>
      </p:pic>
    </p:spTree>
    <p:extLst>
      <p:ext uri="{BB962C8B-B14F-4D97-AF65-F5344CB8AC3E}">
        <p14:creationId xmlns:p14="http://schemas.microsoft.com/office/powerpoint/2010/main" val="6470664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B9E69-33A9-45A8-A4DA-F7DBAC7CA287}"/>
              </a:ext>
            </a:extLst>
          </p:cNvPr>
          <p:cNvSpPr>
            <a:spLocks noGrp="1"/>
          </p:cNvSpPr>
          <p:nvPr>
            <p:ph type="title"/>
          </p:nvPr>
        </p:nvSpPr>
        <p:spPr/>
        <p:txBody>
          <a:bodyPr/>
          <a:lstStyle/>
          <a:p>
            <a:r>
              <a:rPr lang="en-GB" dirty="0">
                <a:solidFill>
                  <a:schemeClr val="tx1"/>
                </a:solidFill>
              </a:rPr>
              <a:t>READING</a:t>
            </a:r>
            <a:r>
              <a:rPr lang="en-GB" dirty="0"/>
              <a:t> </a:t>
            </a:r>
            <a:r>
              <a:rPr lang="en-GB" dirty="0">
                <a:solidFill>
                  <a:schemeClr val="tx1"/>
                </a:solidFill>
              </a:rPr>
              <a:t>– 11th May 2020</a:t>
            </a:r>
            <a:br>
              <a:rPr lang="en-GB" dirty="0"/>
            </a:br>
            <a:endParaRPr lang="en-GB" dirty="0"/>
          </a:p>
        </p:txBody>
      </p:sp>
      <p:pic>
        <p:nvPicPr>
          <p:cNvPr id="4" name="Content Placeholder 3">
            <a:extLst>
              <a:ext uri="{FF2B5EF4-FFF2-40B4-BE49-F238E27FC236}">
                <a16:creationId xmlns:a16="http://schemas.microsoft.com/office/drawing/2014/main" id="{15BD9978-8013-4D62-A01A-23257EC1033D}"/>
              </a:ext>
            </a:extLst>
          </p:cNvPr>
          <p:cNvPicPr>
            <a:picLocks noGrp="1" noChangeAspect="1"/>
          </p:cNvPicPr>
          <p:nvPr>
            <p:ph idx="1"/>
          </p:nvPr>
        </p:nvPicPr>
        <p:blipFill>
          <a:blip r:embed="rId2"/>
          <a:stretch>
            <a:fillRect/>
          </a:stretch>
        </p:blipFill>
        <p:spPr>
          <a:xfrm>
            <a:off x="0" y="1519240"/>
            <a:ext cx="8974784" cy="5578408"/>
          </a:xfrm>
          <a:prstGeom prst="rect">
            <a:avLst/>
          </a:prstGeom>
        </p:spPr>
      </p:pic>
    </p:spTree>
    <p:extLst>
      <p:ext uri="{BB962C8B-B14F-4D97-AF65-F5344CB8AC3E}">
        <p14:creationId xmlns:p14="http://schemas.microsoft.com/office/powerpoint/2010/main" val="34905954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078" y="260648"/>
            <a:ext cx="8596313" cy="1231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475" y="764704"/>
            <a:ext cx="4712381" cy="259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9592" y="3717032"/>
            <a:ext cx="6992937" cy="168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7544" y="5805264"/>
            <a:ext cx="6138863" cy="354013"/>
          </a:xfrm>
          <a:prstGeom prst="rect">
            <a:avLst/>
          </a:prstGeom>
          <a:ln/>
        </p:spPr>
        <p:style>
          <a:lnRef idx="2">
            <a:schemeClr val="accent5">
              <a:shade val="50000"/>
            </a:schemeClr>
          </a:lnRef>
          <a:fillRef idx="1">
            <a:schemeClr val="accent5"/>
          </a:fillRef>
          <a:effectRef idx="0">
            <a:schemeClr val="accent5"/>
          </a:effectRef>
          <a:fontRef idx="minor">
            <a:schemeClr val="lt1"/>
          </a:fontRef>
        </p:style>
      </p:pic>
    </p:spTree>
  </p:cSld>
  <p:clrMapOvr>
    <a:overrideClrMapping bg1="dk2" tx1="lt1" bg2="dk1"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332656"/>
            <a:ext cx="8596313" cy="1506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5896" y="313239"/>
            <a:ext cx="4090987" cy="2292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536" y="2873134"/>
            <a:ext cx="7138987" cy="396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14272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660" y="404664"/>
            <a:ext cx="8596313" cy="2060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772" y="908720"/>
            <a:ext cx="8066087" cy="1890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637" y="2636912"/>
            <a:ext cx="7718425" cy="1993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0197" y="4630812"/>
            <a:ext cx="8377237" cy="2152650"/>
          </a:xfrm>
          <a:prstGeom prst="rect">
            <a:avLst/>
          </a:prstGeom>
          <a:ln/>
        </p:spPr>
        <p:style>
          <a:lnRef idx="2">
            <a:schemeClr val="accent5">
              <a:shade val="50000"/>
            </a:schemeClr>
          </a:lnRef>
          <a:fillRef idx="1">
            <a:schemeClr val="accent5"/>
          </a:fillRef>
          <a:effectRef idx="0">
            <a:schemeClr val="accent5"/>
          </a:effectRef>
          <a:fontRef idx="minor">
            <a:schemeClr val="lt1"/>
          </a:fontRef>
        </p:style>
      </p:pic>
    </p:spTree>
    <p:extLst>
      <p:ext uri="{BB962C8B-B14F-4D97-AF65-F5344CB8AC3E}">
        <p14:creationId xmlns:p14="http://schemas.microsoft.com/office/powerpoint/2010/main" val="4381104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6632"/>
            <a:ext cx="8953220" cy="5594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382310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AADA2-E295-4F55-B9E2-88A9E6B4876B}"/>
              </a:ext>
            </a:extLst>
          </p:cNvPr>
          <p:cNvSpPr>
            <a:spLocks noGrp="1"/>
          </p:cNvSpPr>
          <p:nvPr>
            <p:ph type="title"/>
          </p:nvPr>
        </p:nvSpPr>
        <p:spPr/>
        <p:txBody>
          <a:bodyPr/>
          <a:lstStyle/>
          <a:p>
            <a:r>
              <a:rPr lang="en-GB" dirty="0">
                <a:solidFill>
                  <a:schemeClr val="tx1"/>
                </a:solidFill>
              </a:rPr>
              <a:t>Maths Paper 1- 13</a:t>
            </a:r>
            <a:r>
              <a:rPr lang="en-GB" baseline="30000" dirty="0">
                <a:solidFill>
                  <a:schemeClr val="tx1"/>
                </a:solidFill>
              </a:rPr>
              <a:t>th</a:t>
            </a:r>
            <a:r>
              <a:rPr lang="en-GB" dirty="0">
                <a:solidFill>
                  <a:schemeClr val="tx1"/>
                </a:solidFill>
              </a:rPr>
              <a:t> May 2020</a:t>
            </a:r>
          </a:p>
        </p:txBody>
      </p:sp>
      <p:pic>
        <p:nvPicPr>
          <p:cNvPr id="4" name="Content Placeholder 3">
            <a:extLst>
              <a:ext uri="{FF2B5EF4-FFF2-40B4-BE49-F238E27FC236}">
                <a16:creationId xmlns:a16="http://schemas.microsoft.com/office/drawing/2014/main" id="{DE28189A-D745-4F9C-BD24-7CC8B4698BCB}"/>
              </a:ext>
            </a:extLst>
          </p:cNvPr>
          <p:cNvPicPr>
            <a:picLocks noGrp="1" noChangeAspect="1"/>
          </p:cNvPicPr>
          <p:nvPr>
            <p:ph idx="1"/>
          </p:nvPr>
        </p:nvPicPr>
        <p:blipFill>
          <a:blip r:embed="rId2"/>
          <a:stretch>
            <a:fillRect/>
          </a:stretch>
        </p:blipFill>
        <p:spPr>
          <a:xfrm>
            <a:off x="467544" y="1274380"/>
            <a:ext cx="8208912" cy="5648494"/>
          </a:xfrm>
          <a:prstGeom prst="rect">
            <a:avLst/>
          </a:prstGeom>
        </p:spPr>
      </p:pic>
    </p:spTree>
    <p:extLst>
      <p:ext uri="{BB962C8B-B14F-4D97-AF65-F5344CB8AC3E}">
        <p14:creationId xmlns:p14="http://schemas.microsoft.com/office/powerpoint/2010/main" val="24358467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60648"/>
            <a:ext cx="5200650" cy="2462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688" y="3501008"/>
            <a:ext cx="5370513" cy="2554287"/>
          </a:xfrm>
          <a:prstGeom prst="rect">
            <a:avLst/>
          </a:prstGeom>
          <a:ln/>
        </p:spPr>
        <p:style>
          <a:lnRef idx="2">
            <a:schemeClr val="accent5">
              <a:shade val="50000"/>
            </a:schemeClr>
          </a:lnRef>
          <a:fillRef idx="1">
            <a:schemeClr val="accent5"/>
          </a:fillRef>
          <a:effectRef idx="0">
            <a:schemeClr val="accent5"/>
          </a:effectRef>
          <a:fontRef idx="minor">
            <a:schemeClr val="lt1"/>
          </a:fontRef>
        </p:style>
      </p:pic>
    </p:spTree>
    <p:extLst>
      <p:ext uri="{BB962C8B-B14F-4D97-AF65-F5344CB8AC3E}">
        <p14:creationId xmlns:p14="http://schemas.microsoft.com/office/powerpoint/2010/main" val="26351238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260648"/>
            <a:ext cx="5194300" cy="2268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3212976"/>
            <a:ext cx="6543675" cy="292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954740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8641"/>
            <a:ext cx="6732240" cy="3392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7704" y="3861048"/>
            <a:ext cx="5121275" cy="2200275"/>
          </a:xfrm>
          <a:prstGeom prst="rect">
            <a:avLst/>
          </a:prstGeom>
          <a:ln/>
        </p:spPr>
        <p:style>
          <a:lnRef idx="2">
            <a:schemeClr val="accent5">
              <a:shade val="50000"/>
            </a:schemeClr>
          </a:lnRef>
          <a:fillRef idx="1">
            <a:schemeClr val="accent5"/>
          </a:fillRef>
          <a:effectRef idx="0">
            <a:schemeClr val="accent5"/>
          </a:effectRef>
          <a:fontRef idx="minor">
            <a:schemeClr val="lt1"/>
          </a:fontRef>
        </p:style>
      </p:pic>
    </p:spTree>
    <p:extLst>
      <p:ext uri="{BB962C8B-B14F-4D97-AF65-F5344CB8AC3E}">
        <p14:creationId xmlns:p14="http://schemas.microsoft.com/office/powerpoint/2010/main" val="16623065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260648"/>
            <a:ext cx="6552729" cy="3215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7704" y="4005064"/>
            <a:ext cx="5121275" cy="2206625"/>
          </a:xfrm>
          <a:prstGeom prst="rect">
            <a:avLst/>
          </a:prstGeom>
          <a:ln/>
        </p:spPr>
        <p:style>
          <a:lnRef idx="3">
            <a:schemeClr val="lt1"/>
          </a:lnRef>
          <a:fillRef idx="1">
            <a:schemeClr val="accent5"/>
          </a:fillRef>
          <a:effectRef idx="1">
            <a:schemeClr val="accent5"/>
          </a:effectRef>
          <a:fontRef idx="minor">
            <a:schemeClr val="lt1"/>
          </a:fontRef>
        </p:style>
      </p:pic>
    </p:spTree>
    <p:extLst>
      <p:ext uri="{BB962C8B-B14F-4D97-AF65-F5344CB8AC3E}">
        <p14:creationId xmlns:p14="http://schemas.microsoft.com/office/powerpoint/2010/main" val="28255448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chemeClr val="tx2"/>
                </a:solidFill>
              </a:rPr>
              <a:t>Decimals</a:t>
            </a:r>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484784"/>
            <a:ext cx="5224463" cy="2262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4077072"/>
            <a:ext cx="5224463" cy="2262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a:extLst>
              <a:ext uri="{FF2B5EF4-FFF2-40B4-BE49-F238E27FC236}">
                <a16:creationId xmlns:a16="http://schemas.microsoft.com/office/drawing/2014/main" id="{8C1D4597-0276-4DB0-A319-D3EE432C3953}"/>
              </a:ext>
            </a:extLst>
          </p:cNvPr>
          <p:cNvSpPr/>
          <p:nvPr/>
        </p:nvSpPr>
        <p:spPr>
          <a:xfrm>
            <a:off x="5023059" y="5695138"/>
            <a:ext cx="633507" cy="369332"/>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DA2E41"/>
                </a:solidFill>
                <a:effectLst/>
                <a:uLnTx/>
                <a:uFillTx/>
                <a:latin typeface="Arial" panose="020B0604020202020204" pitchFamily="34" charset="0"/>
                <a:cs typeface="Arial" panose="020B0604020202020204" pitchFamily="34" charset="0"/>
              </a:rPr>
              <a:t>6.52</a:t>
            </a:r>
            <a:endParaRPr kumimoji="0" lang="en-GB"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6922547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7F1D3-A139-419C-BAD4-238DFA6EADB8}"/>
              </a:ext>
            </a:extLst>
          </p:cNvPr>
          <p:cNvSpPr>
            <a:spLocks noGrp="1"/>
          </p:cNvSpPr>
          <p:nvPr>
            <p:ph type="title"/>
          </p:nvPr>
        </p:nvSpPr>
        <p:spPr/>
        <p:txBody>
          <a:bodyPr/>
          <a:lstStyle/>
          <a:p>
            <a:r>
              <a:rPr lang="en-GB" dirty="0">
                <a:solidFill>
                  <a:schemeClr val="tx1"/>
                </a:solidFill>
              </a:rPr>
              <a:t>Maths paper 2&amp;3- 14-15</a:t>
            </a:r>
            <a:r>
              <a:rPr lang="en-GB" baseline="30000" dirty="0">
                <a:solidFill>
                  <a:schemeClr val="tx1"/>
                </a:solidFill>
              </a:rPr>
              <a:t>th</a:t>
            </a:r>
            <a:r>
              <a:rPr lang="en-GB" dirty="0">
                <a:solidFill>
                  <a:schemeClr val="tx1"/>
                </a:solidFill>
              </a:rPr>
              <a:t> May</a:t>
            </a:r>
          </a:p>
        </p:txBody>
      </p:sp>
      <p:pic>
        <p:nvPicPr>
          <p:cNvPr id="4" name="Content Placeholder 3">
            <a:extLst>
              <a:ext uri="{FF2B5EF4-FFF2-40B4-BE49-F238E27FC236}">
                <a16:creationId xmlns:a16="http://schemas.microsoft.com/office/drawing/2014/main" id="{24F5E140-645B-4A8B-A891-F004B5216F90}"/>
              </a:ext>
            </a:extLst>
          </p:cNvPr>
          <p:cNvPicPr>
            <a:picLocks noGrp="1" noChangeAspect="1"/>
          </p:cNvPicPr>
          <p:nvPr>
            <p:ph idx="1"/>
          </p:nvPr>
        </p:nvPicPr>
        <p:blipFill>
          <a:blip r:embed="rId2"/>
          <a:stretch>
            <a:fillRect/>
          </a:stretch>
        </p:blipFill>
        <p:spPr>
          <a:xfrm>
            <a:off x="-12341" y="1628800"/>
            <a:ext cx="9623829" cy="5355435"/>
          </a:xfrm>
          <a:prstGeom prst="rect">
            <a:avLst/>
          </a:prstGeom>
        </p:spPr>
      </p:pic>
    </p:spTree>
    <p:extLst>
      <p:ext uri="{BB962C8B-B14F-4D97-AF65-F5344CB8AC3E}">
        <p14:creationId xmlns:p14="http://schemas.microsoft.com/office/powerpoint/2010/main" val="15375190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2700" b="1" u="sng" dirty="0">
                <a:solidFill>
                  <a:schemeClr val="tx2"/>
                </a:solidFill>
              </a:rPr>
              <a:t>Maths Paper 2&amp;3 </a:t>
            </a:r>
            <a:r>
              <a:rPr lang="en-GB" sz="2700" b="1" dirty="0">
                <a:solidFill>
                  <a:schemeClr val="tx2"/>
                </a:solidFill>
              </a:rPr>
              <a:t>(Reasoning)</a:t>
            </a:r>
            <a:br>
              <a:rPr lang="en-GB" sz="2700" dirty="0">
                <a:solidFill>
                  <a:schemeClr val="tx2"/>
                </a:solidFill>
              </a:rPr>
            </a:br>
            <a:r>
              <a:rPr lang="en-GB" sz="2700" dirty="0">
                <a:solidFill>
                  <a:schemeClr val="tx2"/>
                </a:solidFill>
              </a:rPr>
              <a:t>Both have standard timings of 40 minutes and are worth 35 marks each</a:t>
            </a:r>
            <a:r>
              <a:rPr lang="en-GB" dirty="0"/>
              <a:t>. </a:t>
            </a:r>
            <a:br>
              <a:rPr lang="en-GB" dirty="0"/>
            </a:br>
            <a:endParaRPr lang="en-GB" dirty="0"/>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916832"/>
            <a:ext cx="5184575" cy="2483114"/>
          </a:xfrm>
          <a:prstGeom prst="rect">
            <a:avLst/>
          </a:prstGeom>
          <a:ln/>
        </p:spPr>
        <p:style>
          <a:lnRef idx="3">
            <a:schemeClr val="lt1"/>
          </a:lnRef>
          <a:fillRef idx="1">
            <a:schemeClr val="dk1"/>
          </a:fillRef>
          <a:effectRef idx="1">
            <a:schemeClr val="dk1"/>
          </a:effectRef>
          <a:fontRef idx="minor">
            <a:schemeClr val="lt1"/>
          </a:fontRef>
        </p:style>
      </p:pic>
      <p:pic>
        <p:nvPicPr>
          <p:cNvPr id="1843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4987" y="4273130"/>
            <a:ext cx="5192688" cy="2486999"/>
          </a:xfrm>
          <a:prstGeom prst="rect">
            <a:avLst/>
          </a:prstGeom>
          <a:ln/>
        </p:spPr>
        <p:style>
          <a:lnRef idx="2">
            <a:schemeClr val="accent5">
              <a:shade val="50000"/>
            </a:schemeClr>
          </a:lnRef>
          <a:fillRef idx="1">
            <a:schemeClr val="accent5"/>
          </a:fillRef>
          <a:effectRef idx="0">
            <a:schemeClr val="accent5"/>
          </a:effectRef>
          <a:fontRef idx="minor">
            <a:schemeClr val="lt1"/>
          </a:fontRef>
        </p:style>
      </p:pic>
      <p:sp>
        <p:nvSpPr>
          <p:cNvPr id="6" name="Rectangle 5">
            <a:extLst>
              <a:ext uri="{FF2B5EF4-FFF2-40B4-BE49-F238E27FC236}">
                <a16:creationId xmlns:a16="http://schemas.microsoft.com/office/drawing/2014/main" id="{BD93A0B5-675A-48CF-B894-FBF8D5E8DC04}"/>
              </a:ext>
            </a:extLst>
          </p:cNvPr>
          <p:cNvSpPr/>
          <p:nvPr/>
        </p:nvSpPr>
        <p:spPr>
          <a:xfrm>
            <a:off x="6372200" y="6165304"/>
            <a:ext cx="633507" cy="369332"/>
          </a:xfrm>
          <a:prstGeom prst="rect">
            <a:avLst/>
          </a:prstGeom>
        </p:spPr>
        <p:txBody>
          <a:bodyPr wrap="none">
            <a:spAutoFit/>
          </a:bodyPr>
          <a:lstStyle/>
          <a:p>
            <a:r>
              <a:rPr lang="en-US" dirty="0">
                <a:solidFill>
                  <a:srgbClr val="DA2E41"/>
                </a:solidFill>
                <a:latin typeface="Arial "/>
              </a:rPr>
              <a:t>8:53</a:t>
            </a:r>
            <a:endParaRPr lang="en-GB" dirty="0">
              <a:solidFill>
                <a:srgbClr val="DA2E41"/>
              </a:solidFill>
              <a:latin typeface="Arial "/>
            </a:endParaRPr>
          </a:p>
        </p:txBody>
      </p:sp>
      <p:pic>
        <p:nvPicPr>
          <p:cNvPr id="1843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39952" y="6165304"/>
            <a:ext cx="2120900"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221658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260648"/>
            <a:ext cx="6943725" cy="2882900"/>
          </a:xfrm>
          <a:prstGeom prst="rect">
            <a:avLst/>
          </a:prstGeom>
          <a:ln/>
        </p:spPr>
        <p:style>
          <a:lnRef idx="3">
            <a:schemeClr val="lt1"/>
          </a:lnRef>
          <a:fillRef idx="1">
            <a:schemeClr val="dk1"/>
          </a:fillRef>
          <a:effectRef idx="1">
            <a:schemeClr val="dk1"/>
          </a:effectRef>
          <a:fontRef idx="minor">
            <a:schemeClr val="lt1"/>
          </a:fontRef>
        </p:style>
      </p:pic>
      <p:pic>
        <p:nvPicPr>
          <p:cNvPr id="1945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0138" y="3430588"/>
            <a:ext cx="6943725" cy="2882900"/>
          </a:xfrm>
          <a:prstGeom prst="rect">
            <a:avLst/>
          </a:prstGeom>
          <a:ln/>
        </p:spPr>
        <p:style>
          <a:lnRef idx="3">
            <a:schemeClr val="lt1"/>
          </a:lnRef>
          <a:fillRef idx="1">
            <a:schemeClr val="accent5"/>
          </a:fillRef>
          <a:effectRef idx="1">
            <a:schemeClr val="accent5"/>
          </a:effectRef>
          <a:fontRef idx="minor">
            <a:schemeClr val="lt1"/>
          </a:fontRef>
        </p:style>
      </p:pic>
      <p:pic>
        <p:nvPicPr>
          <p:cNvPr id="1946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6136" y="5373216"/>
            <a:ext cx="652463"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984779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536561"/>
            <a:ext cx="6683948" cy="5268703"/>
          </a:xfrm>
          <a:prstGeom prst="rect">
            <a:avLst/>
          </a:prstGeom>
          <a:ln/>
        </p:spPr>
        <p:style>
          <a:lnRef idx="3">
            <a:schemeClr val="lt1"/>
          </a:lnRef>
          <a:fillRef idx="1">
            <a:schemeClr val="dk1"/>
          </a:fillRef>
          <a:effectRef idx="1">
            <a:schemeClr val="dk1"/>
          </a:effectRef>
          <a:fontRef idx="minor">
            <a:schemeClr val="lt1"/>
          </a:fontRef>
        </p:style>
      </p:pic>
    </p:spTree>
    <p:extLst>
      <p:ext uri="{BB962C8B-B14F-4D97-AF65-F5344CB8AC3E}">
        <p14:creationId xmlns:p14="http://schemas.microsoft.com/office/powerpoint/2010/main" val="19418216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543648"/>
            <a:ext cx="6729595" cy="51896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197462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8441" y="620688"/>
            <a:ext cx="7906220" cy="5400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343810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C05C8AC-D2C7-4ABB-8FA8-7049613918CB}"/>
              </a:ext>
            </a:extLst>
          </p:cNvPr>
          <p:cNvSpPr txBox="1">
            <a:spLocks noGrp="1"/>
          </p:cNvSpPr>
          <p:nvPr>
            <p:ph type="title"/>
          </p:nvPr>
        </p:nvSpPr>
        <p:spPr>
          <a:xfrm>
            <a:off x="395536" y="188640"/>
            <a:ext cx="6698705" cy="1200329"/>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en-GB" b="1" u="sng" dirty="0">
                <a:solidFill>
                  <a:schemeClr val="tx2"/>
                </a:solidFill>
                <a:latin typeface="Arial" panose="020B0604020202020204" pitchFamily="34" charset="0"/>
                <a:cs typeface="Arial" panose="020B0604020202020204" pitchFamily="34" charset="0"/>
              </a:rPr>
              <a:t>How can I support my child in preparing for their SATs? </a:t>
            </a:r>
            <a:endParaRPr lang="en-GB" u="sng" dirty="0">
              <a:solidFill>
                <a:schemeClr val="tx2"/>
              </a:solidFill>
              <a:latin typeface="Arial" panose="020B0604020202020204" pitchFamily="34" charset="0"/>
              <a:cs typeface="Arial" panose="020B0604020202020204" pitchFamily="34" charset="0"/>
            </a:endParaRPr>
          </a:p>
        </p:txBody>
      </p:sp>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414" y="1535113"/>
            <a:ext cx="7748654" cy="4774207"/>
          </a:xfrm>
          <a:prstGeom prst="rect">
            <a:avLst/>
          </a:prstGeom>
          <a:ln/>
        </p:spPr>
        <p:style>
          <a:lnRef idx="2">
            <a:schemeClr val="accent2"/>
          </a:lnRef>
          <a:fillRef idx="1">
            <a:schemeClr val="lt1"/>
          </a:fillRef>
          <a:effectRef idx="0">
            <a:schemeClr val="accent2"/>
          </a:effectRef>
          <a:fontRef idx="minor">
            <a:schemeClr val="dk1"/>
          </a:fontRef>
        </p:style>
      </p:pic>
    </p:spTree>
    <p:extLst>
      <p:ext uri="{BB962C8B-B14F-4D97-AF65-F5344CB8AC3E}">
        <p14:creationId xmlns:p14="http://schemas.microsoft.com/office/powerpoint/2010/main" val="30009924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9552" y="476672"/>
            <a:ext cx="6912768" cy="4662815"/>
          </a:xfrm>
          <a:prstGeom prst="rect">
            <a:avLst/>
          </a:prstGeom>
        </p:spPr>
        <p:txBody>
          <a:bodyPr wrap="square">
            <a:spAutoFit/>
          </a:bodyPr>
          <a:lstStyle/>
          <a:p>
            <a:pPr lvl="0">
              <a:spcAft>
                <a:spcPts val="600"/>
              </a:spcAft>
            </a:pPr>
            <a:r>
              <a:rPr lang="en-GB" dirty="0">
                <a:solidFill>
                  <a:prstClr val="black"/>
                </a:solidFill>
                <a:latin typeface="Arial" panose="020B0604020202020204" pitchFamily="34" charset="0"/>
                <a:cs typeface="Arial" panose="020B0604020202020204" pitchFamily="34" charset="0"/>
              </a:rPr>
              <a:t>Some further tips:</a:t>
            </a:r>
          </a:p>
          <a:p>
            <a:pPr lvl="0">
              <a:spcAft>
                <a:spcPts val="600"/>
              </a:spcAft>
            </a:pPr>
            <a:r>
              <a:rPr lang="en-US" sz="1600" dirty="0">
                <a:solidFill>
                  <a:srgbClr val="388CDA"/>
                </a:solidFill>
                <a:latin typeface="Arial" panose="020B0604020202020204" pitchFamily="34" charset="0"/>
                <a:cs typeface="Arial" panose="020B0604020202020204" pitchFamily="34" charset="0"/>
              </a:rPr>
              <a:t>• Create a revision timetable that works for you and your child – for some children and families, a couple of 10 – 20 minute activities a day works best; for others, a longer study session on a Saturday or Sunday might be better. </a:t>
            </a:r>
          </a:p>
          <a:p>
            <a:pPr lvl="0">
              <a:spcAft>
                <a:spcPts val="600"/>
              </a:spcAft>
            </a:pPr>
            <a:endParaRPr lang="en-GB" sz="1200" dirty="0">
              <a:solidFill>
                <a:srgbClr val="388CDA"/>
              </a:solidFill>
              <a:latin typeface="Arial" panose="020B0604020202020204" pitchFamily="34" charset="0"/>
              <a:cs typeface="Arial" panose="020B0604020202020204" pitchFamily="34" charset="0"/>
            </a:endParaRPr>
          </a:p>
          <a:p>
            <a:pPr lvl="0">
              <a:spcAft>
                <a:spcPts val="600"/>
              </a:spcAft>
            </a:pPr>
            <a:r>
              <a:rPr lang="en-US" sz="1600" dirty="0">
                <a:solidFill>
                  <a:srgbClr val="388CDA"/>
                </a:solidFill>
                <a:latin typeface="Arial" panose="020B0604020202020204" pitchFamily="34" charset="0"/>
                <a:cs typeface="Arial" panose="020B0604020202020204" pitchFamily="34" charset="0"/>
              </a:rPr>
              <a:t>• </a:t>
            </a:r>
            <a:r>
              <a:rPr lang="en-GB" sz="1600" dirty="0">
                <a:solidFill>
                  <a:srgbClr val="388CDA"/>
                </a:solidFill>
                <a:latin typeface="Arial" panose="020B0604020202020204" pitchFamily="34" charset="0"/>
                <a:cs typeface="Arial" panose="020B0604020202020204" pitchFamily="34" charset="0"/>
              </a:rPr>
              <a:t>Avoid using past papers – there are plenty of inexpensive or </a:t>
            </a:r>
            <a:r>
              <a:rPr lang="en-GB" sz="1600" b="1" dirty="0">
                <a:solidFill>
                  <a:srgbClr val="388CDA"/>
                </a:solidFill>
                <a:latin typeface="Arial" panose="020B0604020202020204" pitchFamily="34" charset="0"/>
                <a:cs typeface="Arial" panose="020B0604020202020204" pitchFamily="34" charset="0"/>
              </a:rPr>
              <a:t>free SATs practice materials for parents</a:t>
            </a:r>
            <a:r>
              <a:rPr lang="en-GB" sz="1600" dirty="0">
                <a:solidFill>
                  <a:srgbClr val="388CDA"/>
                </a:solidFill>
                <a:latin typeface="Arial" panose="020B0604020202020204" pitchFamily="34" charset="0"/>
                <a:cs typeface="Arial" panose="020B0604020202020204" pitchFamily="34" charset="0"/>
              </a:rPr>
              <a:t>, including those shared by Third Space Learning’s sister-brand </a:t>
            </a:r>
            <a:r>
              <a:rPr lang="en-GB" sz="1600" b="1" dirty="0">
                <a:solidFill>
                  <a:srgbClr val="388CDA"/>
                </a:solidFill>
                <a:latin typeface="Arial" panose="020B0604020202020204" pitchFamily="34" charset="0"/>
                <a:cs typeface="Arial" panose="020B0604020202020204" pitchFamily="34" charset="0"/>
              </a:rPr>
              <a:t>matr.org</a:t>
            </a:r>
            <a:r>
              <a:rPr lang="en-GB" sz="1600" dirty="0">
                <a:solidFill>
                  <a:srgbClr val="388CDA"/>
                </a:solidFill>
                <a:latin typeface="Arial" panose="020B0604020202020204" pitchFamily="34" charset="0"/>
                <a:cs typeface="Arial" panose="020B0604020202020204" pitchFamily="34" charset="0"/>
              </a:rPr>
              <a:t> </a:t>
            </a:r>
            <a:r>
              <a:rPr lang="en-US" sz="1600" dirty="0">
                <a:solidFill>
                  <a:srgbClr val="388CDA"/>
                </a:solidFill>
                <a:latin typeface="Arial" panose="020B0604020202020204" pitchFamily="34" charset="0"/>
                <a:cs typeface="Arial" panose="020B0604020202020204" pitchFamily="34" charset="0"/>
                <a:hlinkClick r:id="rId2"/>
              </a:rPr>
              <a:t>authored by experts at the Department for Education who write the real papers</a:t>
            </a:r>
            <a:r>
              <a:rPr lang="en-US" sz="1600" dirty="0">
                <a:solidFill>
                  <a:srgbClr val="388CDA"/>
                </a:solidFill>
                <a:latin typeface="Arial" panose="020B0604020202020204" pitchFamily="34" charset="0"/>
                <a:cs typeface="Arial" panose="020B0604020202020204" pitchFamily="34" charset="0"/>
              </a:rPr>
              <a:t>:</a:t>
            </a:r>
            <a:r>
              <a:rPr lang="en-GB" sz="1600" dirty="0">
                <a:solidFill>
                  <a:srgbClr val="388CDA"/>
                </a:solidFill>
                <a:latin typeface="Arial" panose="020B0604020202020204" pitchFamily="34" charset="0"/>
                <a:cs typeface="Arial" panose="020B0604020202020204" pitchFamily="34" charset="0"/>
              </a:rPr>
              <a:t> (</a:t>
            </a:r>
            <a:r>
              <a:rPr lang="en-GB" sz="1600" b="1" dirty="0">
                <a:solidFill>
                  <a:srgbClr val="388CDA"/>
                </a:solidFill>
                <a:latin typeface="Arial" panose="020B0604020202020204" pitchFamily="34" charset="0"/>
                <a:cs typeface="Arial" panose="020B0604020202020204" pitchFamily="34" charset="0"/>
                <a:hlinkClick r:id="rId2"/>
              </a:rPr>
              <a:t>bit.ly/MatrY6SATsPack</a:t>
            </a:r>
            <a:r>
              <a:rPr lang="en-GB" sz="1600" dirty="0">
                <a:solidFill>
                  <a:srgbClr val="388CDA"/>
                </a:solidFill>
                <a:latin typeface="Arial" panose="020B0604020202020204" pitchFamily="34" charset="0"/>
                <a:cs typeface="Arial" panose="020B0604020202020204" pitchFamily="34" charset="0"/>
              </a:rPr>
              <a:t>).  </a:t>
            </a:r>
            <a:endParaRPr lang="en-US" sz="1600" dirty="0">
              <a:solidFill>
                <a:srgbClr val="388CDA"/>
              </a:solidFill>
              <a:latin typeface="Arial" panose="020B0604020202020204" pitchFamily="34" charset="0"/>
              <a:cs typeface="Arial" panose="020B0604020202020204" pitchFamily="34" charset="0"/>
            </a:endParaRPr>
          </a:p>
          <a:p>
            <a:pPr lvl="0">
              <a:spcAft>
                <a:spcPts val="600"/>
              </a:spcAft>
            </a:pPr>
            <a:endParaRPr lang="en-GB" sz="1200" dirty="0">
              <a:solidFill>
                <a:srgbClr val="388CDA"/>
              </a:solidFill>
              <a:latin typeface="Arial" panose="020B0604020202020204" pitchFamily="34" charset="0"/>
              <a:cs typeface="Arial" panose="020B0604020202020204" pitchFamily="34" charset="0"/>
            </a:endParaRPr>
          </a:p>
          <a:p>
            <a:pPr lvl="0">
              <a:spcAft>
                <a:spcPts val="600"/>
              </a:spcAft>
            </a:pPr>
            <a:r>
              <a:rPr lang="en-US" sz="1600" dirty="0">
                <a:solidFill>
                  <a:srgbClr val="388CDA"/>
                </a:solidFill>
                <a:latin typeface="Arial" panose="020B0604020202020204" pitchFamily="34" charset="0"/>
                <a:cs typeface="Arial" panose="020B0604020202020204" pitchFamily="34" charset="0"/>
              </a:rPr>
              <a:t>• </a:t>
            </a:r>
            <a:r>
              <a:rPr lang="en-US" sz="1600" b="1" dirty="0">
                <a:solidFill>
                  <a:srgbClr val="388CDA"/>
                </a:solidFill>
                <a:latin typeface="Arial" panose="020B0604020202020204" pitchFamily="34" charset="0"/>
                <a:cs typeface="Arial" panose="020B0604020202020204" pitchFamily="34" charset="0"/>
              </a:rPr>
              <a:t>Keep it light </a:t>
            </a:r>
            <a:r>
              <a:rPr lang="en-US" sz="1600" dirty="0">
                <a:solidFill>
                  <a:srgbClr val="388CDA"/>
                </a:solidFill>
                <a:latin typeface="Arial" panose="020B0604020202020204" pitchFamily="34" charset="0"/>
                <a:cs typeface="Arial" panose="020B0604020202020204" pitchFamily="34" charset="0"/>
              </a:rPr>
              <a:t>– practice key skills like </a:t>
            </a:r>
            <a:r>
              <a:rPr lang="en-US" sz="1600" b="1" dirty="0">
                <a:solidFill>
                  <a:srgbClr val="388CDA"/>
                </a:solidFill>
                <a:latin typeface="Arial" panose="020B0604020202020204" pitchFamily="34" charset="0"/>
                <a:cs typeface="Arial" panose="020B0604020202020204" pitchFamily="34" charset="0"/>
              </a:rPr>
              <a:t>times tables </a:t>
            </a:r>
            <a:r>
              <a:rPr lang="en-US" sz="1600" dirty="0">
                <a:solidFill>
                  <a:srgbClr val="388CDA"/>
                </a:solidFill>
                <a:latin typeface="Arial" panose="020B0604020202020204" pitchFamily="34" charset="0"/>
                <a:cs typeface="Arial" panose="020B0604020202020204" pitchFamily="34" charset="0"/>
              </a:rPr>
              <a:t>and </a:t>
            </a:r>
            <a:r>
              <a:rPr lang="en-US" sz="1600" b="1" dirty="0">
                <a:solidFill>
                  <a:srgbClr val="388CDA"/>
                </a:solidFill>
                <a:latin typeface="Arial" panose="020B0604020202020204" pitchFamily="34" charset="0"/>
                <a:cs typeface="Arial" panose="020B0604020202020204" pitchFamily="34" charset="0"/>
              </a:rPr>
              <a:t>practice mental </a:t>
            </a:r>
            <a:r>
              <a:rPr lang="en-US" sz="1600" b="1" dirty="0" err="1">
                <a:solidFill>
                  <a:srgbClr val="388CDA"/>
                </a:solidFill>
                <a:latin typeface="Arial" panose="020B0604020202020204" pitchFamily="34" charset="0"/>
                <a:cs typeface="Arial" panose="020B0604020202020204" pitchFamily="34" charset="0"/>
              </a:rPr>
              <a:t>maths</a:t>
            </a:r>
            <a:r>
              <a:rPr lang="en-US" sz="1600" b="1" dirty="0">
                <a:solidFill>
                  <a:srgbClr val="388CDA"/>
                </a:solidFill>
                <a:latin typeface="Arial" panose="020B0604020202020204" pitchFamily="34" charset="0"/>
                <a:cs typeface="Arial" panose="020B0604020202020204" pitchFamily="34" charset="0"/>
              </a:rPr>
              <a:t> in real world scenarios</a:t>
            </a:r>
            <a:r>
              <a:rPr lang="en-US" sz="1600" dirty="0">
                <a:solidFill>
                  <a:srgbClr val="388CDA"/>
                </a:solidFill>
                <a:latin typeface="Arial" panose="020B0604020202020204" pitchFamily="34" charset="0"/>
                <a:cs typeface="Arial" panose="020B0604020202020204" pitchFamily="34" charset="0"/>
              </a:rPr>
              <a:t>, like adding up prices in the shops, working out discount deals, and asking questions like, </a:t>
            </a:r>
            <a:r>
              <a:rPr lang="en-US" sz="1600" i="1" dirty="0">
                <a:solidFill>
                  <a:srgbClr val="388CDA"/>
                </a:solidFill>
                <a:latin typeface="Arial" panose="020B0604020202020204" pitchFamily="34" charset="0"/>
                <a:cs typeface="Arial" panose="020B0604020202020204" pitchFamily="34" charset="0"/>
              </a:rPr>
              <a:t>“If there are 1,300 grams of flour in this pack, what is that in kilograms?” </a:t>
            </a:r>
          </a:p>
          <a:p>
            <a:pPr lvl="0">
              <a:spcAft>
                <a:spcPts val="600"/>
              </a:spcAft>
            </a:pPr>
            <a:endParaRPr lang="en-GB" sz="1200" dirty="0">
              <a:solidFill>
                <a:srgbClr val="388CDA"/>
              </a:solidFill>
              <a:latin typeface="Arial" panose="020B0604020202020204" pitchFamily="34" charset="0"/>
              <a:cs typeface="Arial" panose="020B0604020202020204" pitchFamily="34" charset="0"/>
            </a:endParaRPr>
          </a:p>
          <a:p>
            <a:pPr lvl="0">
              <a:spcAft>
                <a:spcPts val="600"/>
              </a:spcAft>
            </a:pPr>
            <a:endParaRPr lang="en-US" sz="1600" dirty="0">
              <a:solidFill>
                <a:srgbClr val="388CDA"/>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617646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tx2"/>
                </a:solidFill>
              </a:rPr>
              <a:t>Remember this about SATs:</a:t>
            </a:r>
            <a:br>
              <a:rPr lang="en-GB" b="1" dirty="0">
                <a:solidFill>
                  <a:schemeClr val="tx2"/>
                </a:solidFill>
              </a:rPr>
            </a:br>
            <a:endParaRPr lang="en-GB" b="1" dirty="0">
              <a:solidFill>
                <a:schemeClr val="tx2"/>
              </a:solidFill>
            </a:endParaRPr>
          </a:p>
        </p:txBody>
      </p:sp>
      <p:sp>
        <p:nvSpPr>
          <p:cNvPr id="3" name="Rectangle 2"/>
          <p:cNvSpPr/>
          <p:nvPr/>
        </p:nvSpPr>
        <p:spPr>
          <a:xfrm>
            <a:off x="467544" y="1412776"/>
            <a:ext cx="6984776" cy="4247317"/>
          </a:xfrm>
          <a:prstGeom prst="rect">
            <a:avLst/>
          </a:prstGeom>
        </p:spPr>
        <p:txBody>
          <a:bodyPr wrap="square">
            <a:spAutoFit/>
          </a:bodyPr>
          <a:lstStyle/>
          <a:p>
            <a:r>
              <a:rPr lang="en-GB" b="1" dirty="0">
                <a:solidFill>
                  <a:srgbClr val="0000FF"/>
                </a:solidFill>
              </a:rPr>
              <a:t>SATs focus on what they know about Maths and English </a:t>
            </a:r>
          </a:p>
          <a:p>
            <a:r>
              <a:rPr lang="en-GB" dirty="0"/>
              <a:t>They won’t reflect how talented they are at Science, Geography, Art or PE, and they certainly won’t highlight positive personal characteristics such as kindness and integrity. </a:t>
            </a:r>
          </a:p>
          <a:p>
            <a:endParaRPr lang="en-GB" dirty="0"/>
          </a:p>
          <a:p>
            <a:r>
              <a:rPr lang="en-GB" b="1" dirty="0">
                <a:solidFill>
                  <a:srgbClr val="0000FF"/>
                </a:solidFill>
              </a:rPr>
              <a:t>SATs results don’t always tell the whole story </a:t>
            </a:r>
          </a:p>
          <a:p>
            <a:r>
              <a:rPr lang="en-GB" dirty="0"/>
              <a:t>The results will say they DID or DIDN’T meet a certain standard, but not necessarily by what margin. Additionally, the thresholds tend to change each year according to overall national performance, so what was classed as ‘did meet the expected standard’ in 2016 may have been considered a ‘did not’ in 2015. </a:t>
            </a:r>
          </a:p>
          <a:p>
            <a:r>
              <a:rPr lang="en-GB" b="1" dirty="0">
                <a:solidFill>
                  <a:srgbClr val="0000FF"/>
                </a:solidFill>
              </a:rPr>
              <a:t>SATs last for one week </a:t>
            </a:r>
          </a:p>
          <a:p>
            <a:r>
              <a:rPr lang="en-GB" dirty="0"/>
              <a:t>In reality it’s just one or two papers lasting 30-60 minutes each day. You can’t emphasise enough the importance of keeping that in perspective.</a:t>
            </a:r>
          </a:p>
        </p:txBody>
      </p:sp>
    </p:spTree>
    <p:extLst>
      <p:ext uri="{BB962C8B-B14F-4D97-AF65-F5344CB8AC3E}">
        <p14:creationId xmlns:p14="http://schemas.microsoft.com/office/powerpoint/2010/main" val="41128076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C05C8AC-D2C7-4ABB-8FA8-7049613918CB}"/>
              </a:ext>
            </a:extLst>
          </p:cNvPr>
          <p:cNvSpPr txBox="1">
            <a:spLocks noGrp="1"/>
          </p:cNvSpPr>
          <p:nvPr>
            <p:ph type="title"/>
          </p:nvPr>
        </p:nvSpPr>
        <p:spPr>
          <a:xfrm>
            <a:off x="179512" y="260648"/>
            <a:ext cx="6912768" cy="954107"/>
          </a:xfrm>
          <a:prstGeom prst="rect">
            <a:avLst/>
          </a:prstGeom>
          <a:noFill/>
        </p:spPr>
        <p:txBody>
          <a:bodyPr wrap="square" rtlCol="0">
            <a:spAutoFit/>
          </a:bodyPr>
          <a:lstStyle/>
          <a:p>
            <a:r>
              <a:rPr lang="en-GB" sz="2800" b="1" u="sng" dirty="0">
                <a:solidFill>
                  <a:schemeClr val="tx2"/>
                </a:solidFill>
                <a:latin typeface="Arial" panose="020B0604020202020204" pitchFamily="34" charset="0"/>
                <a:cs typeface="Arial" panose="020B0604020202020204" pitchFamily="34" charset="0"/>
              </a:rPr>
              <a:t>What should I do if I’m worried about my child?</a:t>
            </a:r>
            <a:endParaRPr lang="en-GB" sz="2800" u="sng" dirty="0">
              <a:solidFill>
                <a:schemeClr val="tx2"/>
              </a:solidFill>
              <a:latin typeface="Arial" panose="020B0604020202020204" pitchFamily="34" charset="0"/>
              <a:cs typeface="Arial" panose="020B0604020202020204" pitchFamily="34" charset="0"/>
            </a:endParaRPr>
          </a:p>
        </p:txBody>
      </p:sp>
      <p:pic>
        <p:nvPicPr>
          <p:cNvPr id="25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1" y="1412776"/>
            <a:ext cx="7920880" cy="39730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780427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txBox="1">
            <a:spLocks noChangeArrowheads="1"/>
          </p:cNvSpPr>
          <p:nvPr/>
        </p:nvSpPr>
        <p:spPr bwMode="auto">
          <a:xfrm>
            <a:off x="0" y="1484784"/>
            <a:ext cx="8229600" cy="2952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200">
                <a:solidFill>
                  <a:schemeClr val="tx1"/>
                </a:solidFill>
                <a:latin typeface="Comic Sans MS" pitchFamily="66" charset="0"/>
              </a:defRPr>
            </a:lvl1pPr>
            <a:lvl2pPr marL="742950" indent="-285750" eaLnBrk="0" hangingPunct="0">
              <a:defRPr sz="2200">
                <a:solidFill>
                  <a:schemeClr val="tx1"/>
                </a:solidFill>
                <a:latin typeface="Comic Sans MS" pitchFamily="66" charset="0"/>
              </a:defRPr>
            </a:lvl2pPr>
            <a:lvl3pPr marL="1143000" indent="-228600" eaLnBrk="0" hangingPunct="0">
              <a:defRPr sz="2200">
                <a:solidFill>
                  <a:schemeClr val="tx1"/>
                </a:solidFill>
                <a:latin typeface="Comic Sans MS" pitchFamily="66" charset="0"/>
              </a:defRPr>
            </a:lvl3pPr>
            <a:lvl4pPr marL="1600200" indent="-228600" eaLnBrk="0" hangingPunct="0">
              <a:defRPr sz="2200">
                <a:solidFill>
                  <a:schemeClr val="tx1"/>
                </a:solidFill>
                <a:latin typeface="Comic Sans MS" pitchFamily="66" charset="0"/>
              </a:defRPr>
            </a:lvl4pPr>
            <a:lvl5pPr marL="2057400" indent="-228600" eaLnBrk="0" hangingPunct="0">
              <a:defRPr sz="2200">
                <a:solidFill>
                  <a:schemeClr val="tx1"/>
                </a:solidFill>
                <a:latin typeface="Comic Sans MS" pitchFamily="66" charset="0"/>
              </a:defRPr>
            </a:lvl5pPr>
            <a:lvl6pPr marL="2514600" indent="-228600" eaLnBrk="0" fontAlgn="base" hangingPunct="0">
              <a:spcBef>
                <a:spcPct val="0"/>
              </a:spcBef>
              <a:spcAft>
                <a:spcPct val="0"/>
              </a:spcAft>
              <a:defRPr sz="2200">
                <a:solidFill>
                  <a:schemeClr val="tx1"/>
                </a:solidFill>
                <a:latin typeface="Comic Sans MS" pitchFamily="66" charset="0"/>
              </a:defRPr>
            </a:lvl6pPr>
            <a:lvl7pPr marL="2971800" indent="-228600" eaLnBrk="0" fontAlgn="base" hangingPunct="0">
              <a:spcBef>
                <a:spcPct val="0"/>
              </a:spcBef>
              <a:spcAft>
                <a:spcPct val="0"/>
              </a:spcAft>
              <a:defRPr sz="2200">
                <a:solidFill>
                  <a:schemeClr val="tx1"/>
                </a:solidFill>
                <a:latin typeface="Comic Sans MS" pitchFamily="66" charset="0"/>
              </a:defRPr>
            </a:lvl7pPr>
            <a:lvl8pPr marL="3429000" indent="-228600" eaLnBrk="0" fontAlgn="base" hangingPunct="0">
              <a:spcBef>
                <a:spcPct val="0"/>
              </a:spcBef>
              <a:spcAft>
                <a:spcPct val="0"/>
              </a:spcAft>
              <a:defRPr sz="2200">
                <a:solidFill>
                  <a:schemeClr val="tx1"/>
                </a:solidFill>
                <a:latin typeface="Comic Sans MS" pitchFamily="66" charset="0"/>
              </a:defRPr>
            </a:lvl8pPr>
            <a:lvl9pPr marL="3886200" indent="-228600" eaLnBrk="0" fontAlgn="base" hangingPunct="0">
              <a:spcBef>
                <a:spcPct val="0"/>
              </a:spcBef>
              <a:spcAft>
                <a:spcPct val="0"/>
              </a:spcAft>
              <a:defRPr sz="2200">
                <a:solidFill>
                  <a:schemeClr val="tx1"/>
                </a:solidFill>
                <a:latin typeface="Comic Sans MS" pitchFamily="66" charset="0"/>
              </a:defRPr>
            </a:lvl9pPr>
          </a:lstStyle>
          <a:p>
            <a:pPr algn="ctr" eaLnBrk="1" hangingPunct="1">
              <a:spcBef>
                <a:spcPct val="20000"/>
              </a:spcBef>
              <a:buFont typeface="Wingdings" pitchFamily="2" charset="2"/>
              <a:buNone/>
            </a:pPr>
            <a:r>
              <a:rPr lang="en-GB" altLang="en-US" sz="4400" dirty="0">
                <a:latin typeface="Calibri" pitchFamily="34" charset="0"/>
                <a:ea typeface="Arial Unicode MS" pitchFamily="34" charset="-128"/>
                <a:cs typeface="Arial Unicode MS" pitchFamily="34" charset="-128"/>
              </a:rPr>
              <a:t>Thank you for your attendance </a:t>
            </a:r>
          </a:p>
          <a:p>
            <a:pPr algn="ctr" eaLnBrk="1" hangingPunct="1">
              <a:spcBef>
                <a:spcPct val="20000"/>
              </a:spcBef>
              <a:buFont typeface="Wingdings" pitchFamily="2" charset="2"/>
              <a:buNone/>
            </a:pPr>
            <a:r>
              <a:rPr lang="en-GB" altLang="en-US" sz="4400" dirty="0">
                <a:latin typeface="Calibri" pitchFamily="34" charset="0"/>
                <a:ea typeface="Arial Unicode MS" pitchFamily="34" charset="-128"/>
                <a:cs typeface="Arial Unicode MS" pitchFamily="34" charset="-128"/>
              </a:rPr>
              <a:t>this morning; we look forward to working with you to help your child achieve</a:t>
            </a:r>
            <a:r>
              <a:rPr lang="en-GB" altLang="en-US" sz="4400" dirty="0">
                <a:latin typeface="Arial Unicode MS" pitchFamily="34" charset="-128"/>
                <a:ea typeface="Arial Unicode MS" pitchFamily="34" charset="-128"/>
                <a:cs typeface="Arial Unicode MS" pitchFamily="34" charset="-128"/>
              </a:rPr>
              <a:t>. </a:t>
            </a:r>
          </a:p>
          <a:p>
            <a:pPr algn="ctr" eaLnBrk="1" hangingPunct="1">
              <a:spcBef>
                <a:spcPct val="20000"/>
              </a:spcBef>
              <a:buFont typeface="Wingdings" pitchFamily="2" charset="2"/>
              <a:buNone/>
            </a:pPr>
            <a:endParaRPr lang="en-GB" altLang="en-US" sz="4400" dirty="0">
              <a:latin typeface="Arial Unicode MS" pitchFamily="34" charset="-128"/>
              <a:ea typeface="Arial Unicode MS" pitchFamily="34" charset="-128"/>
              <a:cs typeface="Arial Unicode MS" pitchFamily="34" charset="-128"/>
            </a:endParaRPr>
          </a:p>
          <a:p>
            <a:pPr algn="ctr" eaLnBrk="1" hangingPunct="1">
              <a:spcBef>
                <a:spcPct val="20000"/>
              </a:spcBef>
              <a:buFont typeface="Wingdings" pitchFamily="2" charset="2"/>
              <a:buNone/>
            </a:pPr>
            <a:r>
              <a:rPr lang="en-GB" altLang="en-US" sz="4400" dirty="0">
                <a:latin typeface="Arial Unicode MS" pitchFamily="34" charset="-128"/>
                <a:ea typeface="Arial Unicode MS" pitchFamily="34" charset="-128"/>
                <a:cs typeface="Arial Unicode MS" pitchFamily="34" charset="-128"/>
              </a:rPr>
              <a:t>Hare Krishna</a:t>
            </a:r>
          </a:p>
        </p:txBody>
      </p:sp>
      <p:sp>
        <p:nvSpPr>
          <p:cNvPr id="3" name="Title 2">
            <a:extLst>
              <a:ext uri="{FF2B5EF4-FFF2-40B4-BE49-F238E27FC236}">
                <a16:creationId xmlns:a16="http://schemas.microsoft.com/office/drawing/2014/main" id="{CF4BC2FA-0296-4004-A1CE-C4498B90AB2D}"/>
              </a:ext>
            </a:extLst>
          </p:cNvPr>
          <p:cNvSpPr>
            <a:spLocks noGrp="1"/>
          </p:cNvSpPr>
          <p:nvPr>
            <p:ph type="title"/>
          </p:nvPr>
        </p:nvSpPr>
        <p:spPr/>
        <p:txBody>
          <a:bodyPr/>
          <a:lstStyle/>
          <a:p>
            <a:r>
              <a:rPr lang="en-GB" dirty="0"/>
              <a:t>Questions</a:t>
            </a:r>
          </a:p>
        </p:txBody>
      </p:sp>
    </p:spTree>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1891</TotalTime>
  <Words>851</Words>
  <Application>Microsoft Office PowerPoint</Application>
  <PresentationFormat>On-screen Show (4:3)</PresentationFormat>
  <Paragraphs>92</Paragraphs>
  <Slides>39</Slides>
  <Notes>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39</vt:i4>
      </vt:variant>
    </vt:vector>
  </HeadingPairs>
  <TitlesOfParts>
    <vt:vector size="50" baseType="lpstr">
      <vt:lpstr>Arial</vt:lpstr>
      <vt:lpstr>Arial </vt:lpstr>
      <vt:lpstr>Arial Black</vt:lpstr>
      <vt:lpstr>Arial Rounded MT Bold</vt:lpstr>
      <vt:lpstr>Arial Unicode MS</vt:lpstr>
      <vt:lpstr>Calibri</vt:lpstr>
      <vt:lpstr>Comic Sans MS</vt:lpstr>
      <vt:lpstr>Trebuchet MS</vt:lpstr>
      <vt:lpstr>Wingdings</vt:lpstr>
      <vt:lpstr>Wingdings 3</vt:lpstr>
      <vt:lpstr>Facet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Timings The standard timings of tests differ but last no  more than 60 minutes:  - Grammar, Punctuation and Spelling (Paper 1) – 45       minutes; - Grammar, Punctuation and Spelling (Paper 2) – 15 minutes; - Reading – 60 minutes; - Maths Paper 1 (Arithmetic) – 30 minutes; - Maths Paper 2 (Reasoning) – 40 minutes; - Maths Paper 3 (Reasoning) – 40 minutes. </vt:lpstr>
      <vt:lpstr>      </vt:lpstr>
      <vt:lpstr>PowerPoint Presentation</vt:lpstr>
      <vt:lpstr>How are children’s achievements assessed? Once marked, the tests will be given the following scores: - A raw score (the total number of marks achieved for each paper); - A scaled score (which is explained below); - A judgement of whether the National Standard has been met.   After marking each test, the external markers will convert each raw score  into a scaled score to show whether each child is working below, at or  above the national standard.   When the scaled score is given, it is given in a range from 80 to 120.  A scaled score of 100 or more is meeting the national standard.   There are no separate tests for higher achieving pupils; however, a scaled score close to 120 would show that a child is working above the national standard</vt:lpstr>
      <vt:lpstr>PowerPoint Presentation</vt:lpstr>
      <vt:lpstr>PowerPoint Presentation</vt:lpstr>
      <vt:lpstr>PowerPoint Presentation</vt:lpstr>
      <vt:lpstr>PowerPoint Presentation</vt:lpstr>
      <vt:lpstr>PowerPoint Presentation</vt:lpstr>
      <vt:lpstr>PowerPoint Presentation</vt:lpstr>
      <vt:lpstr>READING – 11th May 2020 </vt:lpstr>
      <vt:lpstr>PowerPoint Presentation</vt:lpstr>
      <vt:lpstr>PowerPoint Presentation</vt:lpstr>
      <vt:lpstr>PowerPoint Presentation</vt:lpstr>
      <vt:lpstr>PowerPoint Presentation</vt:lpstr>
      <vt:lpstr>Maths Paper 1- 13th May 2020</vt:lpstr>
      <vt:lpstr>PowerPoint Presentation</vt:lpstr>
      <vt:lpstr>PowerPoint Presentation</vt:lpstr>
      <vt:lpstr>PowerPoint Presentation</vt:lpstr>
      <vt:lpstr>PowerPoint Presentation</vt:lpstr>
      <vt:lpstr>Decimals</vt:lpstr>
      <vt:lpstr>Maths paper 2&amp;3- 14-15th May</vt:lpstr>
      <vt:lpstr>Maths Paper 2&amp;3 (Reasoning) Both have standard timings of 40 minutes and are worth 35 marks each.  </vt:lpstr>
      <vt:lpstr>PowerPoint Presentation</vt:lpstr>
      <vt:lpstr>PowerPoint Presentation</vt:lpstr>
      <vt:lpstr>PowerPoint Presentation</vt:lpstr>
      <vt:lpstr>PowerPoint Presentation</vt:lpstr>
      <vt:lpstr>How can I support my child in preparing for their SATs? </vt:lpstr>
      <vt:lpstr>PowerPoint Presentation</vt:lpstr>
      <vt:lpstr>Remember this about SATs: </vt:lpstr>
      <vt:lpstr>What should I do if I’m worried about my child?</vt:lpstr>
      <vt:lpstr>Questions</vt:lpstr>
    </vt:vector>
  </TitlesOfParts>
  <Company>Bolton LEA Schools ICT Unit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Any Authorised User</dc:creator>
  <cp:lastModifiedBy>Walter Chanvhunduka</cp:lastModifiedBy>
  <cp:revision>109</cp:revision>
  <cp:lastPrinted>2018-09-13T10:58:45Z</cp:lastPrinted>
  <dcterms:created xsi:type="dcterms:W3CDTF">2007-01-16T21:35:11Z</dcterms:created>
  <dcterms:modified xsi:type="dcterms:W3CDTF">2020-03-16T09:41:15Z</dcterms:modified>
</cp:coreProperties>
</file>