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18.xml" ContentType="application/vnd.openxmlformats-officedocument.presentationml.slideLayou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8" r:id="rId3"/>
  </p:sldMasterIdLst>
  <p:notesMasterIdLst>
    <p:notesMasterId r:id="rId27"/>
  </p:notesMasterIdLst>
  <p:sldIdLst>
    <p:sldId id="257" r:id="rId4"/>
    <p:sldId id="258" r:id="rId5"/>
    <p:sldId id="259" r:id="rId6"/>
    <p:sldId id="270" r:id="rId7"/>
    <p:sldId id="271" r:id="rId8"/>
    <p:sldId id="268" r:id="rId9"/>
    <p:sldId id="273" r:id="rId10"/>
    <p:sldId id="274" r:id="rId11"/>
    <p:sldId id="275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00"/>
    <a:srgbClr val="FF8AD8"/>
    <a:srgbClr val="D5FC79"/>
    <a:srgbClr val="D883FF"/>
    <a:srgbClr val="0432FF"/>
    <a:srgbClr val="FFD579"/>
    <a:srgbClr val="7A81FF"/>
    <a:srgbClr val="FFFC00"/>
    <a:srgbClr val="005493"/>
    <a:srgbClr val="9416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93860" autoAdjust="0"/>
  </p:normalViewPr>
  <p:slideViewPr>
    <p:cSldViewPr snapToGrid="0" snapToObjects="1">
      <p:cViewPr varScale="1">
        <p:scale>
          <a:sx n="93" d="100"/>
          <a:sy n="93" d="100"/>
        </p:scale>
        <p:origin x="216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customXml" Target="../customXml/item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customXml" Target="../customXml/item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9225B-60E9-1840-A5D2-C48F9991342A}" type="datetimeFigureOut">
              <a:rPr lang="en-US" smtClean="0"/>
              <a:t>7/3/20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C2D624-BA4C-5140-841F-09DFDCFF3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31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2D624-BA4C-5140-841F-09DFDCFF31A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98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2D624-BA4C-5140-841F-09DFDCFF31A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478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D624-BA4C-5140-841F-09DFDCFF31A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936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2D624-BA4C-5140-841F-09DFDCFF31A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365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2D624-BA4C-5140-841F-09DFDCFF31A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314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D624-BA4C-5140-841F-09DFDCFF31A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4859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D624-BA4C-5140-841F-09DFDCFF31A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6746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2D624-BA4C-5140-841F-09DFDCFF31A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019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2D624-BA4C-5140-841F-09DFDCFF31A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4341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D624-BA4C-5140-841F-09DFDCFF31A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7586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D624-BA4C-5140-841F-09DFDCFF31A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8462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2D624-BA4C-5140-841F-09DFDCFF31A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9929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2D624-BA4C-5140-841F-09DFDCFF31A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1871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2D624-BA4C-5140-841F-09DFDCFF31A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3458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2D624-BA4C-5140-841F-09DFDCFF31A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54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2D624-BA4C-5140-841F-09DFDCFF31A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1148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2D624-BA4C-5140-841F-09DFDCFF31A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273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2D624-BA4C-5140-841F-09DFDCFF31A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854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670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73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868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077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14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457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74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795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525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081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23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4446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2753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2706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364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35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9833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9260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7148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7132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438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3580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93041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9284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684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4801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2293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0500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0057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2112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3323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7008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382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1181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7489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49528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5799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6445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7606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07929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1676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1773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614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4109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823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98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9457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17CFAD2-8E84-D04E-BF0B-B9570C2C2D93}" type="datetimeFigureOut">
              <a:rPr lang="en-US" smtClean="0"/>
              <a:t>7/3/20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4F7F6-5934-004C-BB5D-AA98BB9E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5576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honicsplay.co.uk/resources/phase/2/buried-treasure" TargetMode="Externa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0.png"/><Relationship Id="rId5" Type="http://schemas.openxmlformats.org/officeDocument/2006/relationships/image" Target="../media/image19.tiff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ctgames.com/mobilePage/forestPhonics/index.html" TargetMode="Externa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tiff"/><Relationship Id="rId3" Type="http://schemas.openxmlformats.org/officeDocument/2006/relationships/image" Target="../media/image25.png"/><Relationship Id="rId7" Type="http://schemas.openxmlformats.org/officeDocument/2006/relationships/image" Target="../media/image30.tif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9.tiff"/><Relationship Id="rId5" Type="http://schemas.openxmlformats.org/officeDocument/2006/relationships/image" Target="../media/image28.tiff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1.tiff"/><Relationship Id="rId5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100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2C2F30-1FC9-408B-B6A5-622AE90E22B1}"/>
              </a:ext>
            </a:extLst>
          </p:cNvPr>
          <p:cNvSpPr txBox="1"/>
          <p:nvPr/>
        </p:nvSpPr>
        <p:spPr>
          <a:xfrm>
            <a:off x="524932" y="423333"/>
            <a:ext cx="10854267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GB" sz="4400" b="1" dirty="0">
                <a:solidFill>
                  <a:srgbClr val="0432FF"/>
                </a:solidFill>
                <a:latin typeface="Comic Sans MS" panose="030F0702030302020204" pitchFamily="66" charset="0"/>
              </a:rPr>
              <a:t>Do recap before each lesson </a:t>
            </a:r>
            <a:r>
              <a:rPr lang="en-GB" sz="1600" b="1" dirty="0">
                <a:solidFill>
                  <a:srgbClr val="0432FF"/>
                </a:solidFill>
                <a:latin typeface="Comic Sans MS" panose="030F0702030302020204" pitchFamily="66" charset="0"/>
              </a:rPr>
              <a:t>(notes in blue are for parents/ carers)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endParaRPr lang="en-GB" sz="4400" b="1" dirty="0">
              <a:latin typeface="Comic Sans MS" panose="030F0702030302020204" pitchFamily="66" charset="0"/>
            </a:endParaRP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GB" sz="4400" b="1" dirty="0">
                <a:latin typeface="Comic Sans MS" panose="030F0702030302020204" pitchFamily="66" charset="0"/>
              </a:rPr>
              <a:t>Recap all phonic sounds (See letters and sounds recap PPT)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endParaRPr lang="en-GB" sz="4400" b="1" dirty="0">
              <a:latin typeface="Comic Sans MS" panose="030F0702030302020204" pitchFamily="66" charset="0"/>
            </a:endParaRP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GB" sz="4400" b="1" dirty="0">
                <a:latin typeface="Comic Sans MS" panose="030F0702030302020204" pitchFamily="66" charset="0"/>
              </a:rPr>
              <a:t>Recap phase 2 to 5 tricky words (See PPT)</a:t>
            </a:r>
          </a:p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6274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AB967559-43FA-9042-A29B-AB24BBA34006}"/>
              </a:ext>
            </a:extLst>
          </p:cNvPr>
          <p:cNvSpPr txBox="1"/>
          <p:nvPr/>
        </p:nvSpPr>
        <p:spPr>
          <a:xfrm>
            <a:off x="5055563" y="1982450"/>
            <a:ext cx="2080874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ue</a:t>
            </a:r>
            <a:endParaRPr lang="en-US" sz="16600" dirty="0">
              <a:solidFill>
                <a:srgbClr val="FF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F041CC-35C5-9C49-849F-02A45B0E9EBD}"/>
              </a:ext>
            </a:extLst>
          </p:cNvPr>
          <p:cNvSpPr txBox="1"/>
          <p:nvPr/>
        </p:nvSpPr>
        <p:spPr>
          <a:xfrm>
            <a:off x="6962832" y="205040"/>
            <a:ext cx="34384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Teach the sound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It has 2 different sounds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Read the words using sound buttons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C782E6-BD65-9F4A-8A51-E9FAB665FA8C}"/>
              </a:ext>
            </a:extLst>
          </p:cNvPr>
          <p:cNvSpPr txBox="1"/>
          <p:nvPr/>
        </p:nvSpPr>
        <p:spPr>
          <a:xfrm>
            <a:off x="649478" y="81265"/>
            <a:ext cx="4397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Monday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2CF57F5-9E43-EF41-9D65-CD5E8098792C}"/>
              </a:ext>
            </a:extLst>
          </p:cNvPr>
          <p:cNvCxnSpPr>
            <a:cxnSpLocks/>
          </p:cNvCxnSpPr>
          <p:nvPr/>
        </p:nvCxnSpPr>
        <p:spPr>
          <a:xfrm flipH="1" flipV="1">
            <a:off x="3225338" y="2077979"/>
            <a:ext cx="1821796" cy="106600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30586AA-54F5-864A-8D47-D39DE12325FB}"/>
              </a:ext>
            </a:extLst>
          </p:cNvPr>
          <p:cNvCxnSpPr>
            <a:cxnSpLocks/>
          </p:cNvCxnSpPr>
          <p:nvPr/>
        </p:nvCxnSpPr>
        <p:spPr>
          <a:xfrm flipV="1">
            <a:off x="7136437" y="2367170"/>
            <a:ext cx="1176290" cy="974941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061128C-90E5-BD4E-840B-BE5117236038}"/>
              </a:ext>
            </a:extLst>
          </p:cNvPr>
          <p:cNvSpPr txBox="1"/>
          <p:nvPr/>
        </p:nvSpPr>
        <p:spPr>
          <a:xfrm>
            <a:off x="649478" y="1056872"/>
            <a:ext cx="2080874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Ue</a:t>
            </a:r>
            <a:r>
              <a:rPr lang="en-US" sz="4400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 (</a:t>
            </a:r>
            <a:r>
              <a:rPr lang="en-US" sz="4400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oo</a:t>
            </a:r>
            <a:r>
              <a:rPr lang="en-US" sz="4400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)</a:t>
            </a:r>
            <a:endParaRPr lang="en-US" sz="6600" dirty="0">
              <a:solidFill>
                <a:srgbClr val="FF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A7E64A-F71C-B248-9F41-817472627E14}"/>
              </a:ext>
            </a:extLst>
          </p:cNvPr>
          <p:cNvSpPr txBox="1"/>
          <p:nvPr/>
        </p:nvSpPr>
        <p:spPr>
          <a:xfrm>
            <a:off x="8682059" y="1597729"/>
            <a:ext cx="2759664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Ue</a:t>
            </a:r>
            <a:r>
              <a:rPr lang="en-US" sz="4400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 (you)</a:t>
            </a:r>
            <a:endParaRPr lang="en-US" sz="6600" dirty="0">
              <a:solidFill>
                <a:srgbClr val="FF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898BD7-C432-3844-A434-386B8B513787}"/>
              </a:ext>
            </a:extLst>
          </p:cNvPr>
          <p:cNvSpPr txBox="1"/>
          <p:nvPr/>
        </p:nvSpPr>
        <p:spPr>
          <a:xfrm>
            <a:off x="772351" y="2854640"/>
            <a:ext cx="2759664" cy="28007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Comic Sans MS" charset="0"/>
                <a:ea typeface="Comic Sans MS" charset="0"/>
                <a:cs typeface="Comic Sans MS" charset="0"/>
              </a:rPr>
              <a:t>blue</a:t>
            </a:r>
          </a:p>
          <a:p>
            <a:pPr algn="ctr"/>
            <a:r>
              <a:rPr lang="en-US" sz="4400" dirty="0">
                <a:solidFill>
                  <a:schemeClr val="bg2"/>
                </a:solidFill>
                <a:latin typeface="Comic Sans MS" charset="0"/>
                <a:ea typeface="Comic Sans MS" charset="0"/>
                <a:cs typeface="Comic Sans MS" charset="0"/>
              </a:rPr>
              <a:t>glue</a:t>
            </a:r>
          </a:p>
          <a:p>
            <a:pPr algn="ctr"/>
            <a:r>
              <a:rPr lang="en-US" sz="4400" dirty="0">
                <a:solidFill>
                  <a:schemeClr val="bg2"/>
                </a:solidFill>
                <a:latin typeface="Comic Sans MS" charset="0"/>
                <a:ea typeface="Comic Sans MS" charset="0"/>
                <a:cs typeface="Comic Sans MS" charset="0"/>
              </a:rPr>
              <a:t>true</a:t>
            </a:r>
          </a:p>
          <a:p>
            <a:pPr algn="ctr"/>
            <a:r>
              <a:rPr lang="en-US" sz="4400" dirty="0">
                <a:solidFill>
                  <a:schemeClr val="bg2"/>
                </a:solidFill>
                <a:latin typeface="Comic Sans MS" charset="0"/>
                <a:ea typeface="Comic Sans MS" charset="0"/>
                <a:cs typeface="Comic Sans MS" charset="0"/>
              </a:rPr>
              <a:t>clue</a:t>
            </a:r>
            <a:endParaRPr lang="en-US" sz="6600" dirty="0">
              <a:solidFill>
                <a:schemeClr val="bg2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5160238-91E0-7A41-8D54-63CD63E83FF7}"/>
              </a:ext>
            </a:extLst>
          </p:cNvPr>
          <p:cNvSpPr txBox="1"/>
          <p:nvPr/>
        </p:nvSpPr>
        <p:spPr>
          <a:xfrm>
            <a:off x="8682059" y="2854640"/>
            <a:ext cx="2759664" cy="28007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Comic Sans MS" charset="0"/>
                <a:ea typeface="Comic Sans MS" charset="0"/>
                <a:cs typeface="Comic Sans MS" charset="0"/>
              </a:rPr>
              <a:t>argue</a:t>
            </a:r>
          </a:p>
          <a:p>
            <a:pPr algn="ctr"/>
            <a:r>
              <a:rPr lang="en-US" sz="4400" dirty="0">
                <a:solidFill>
                  <a:schemeClr val="bg2"/>
                </a:solidFill>
                <a:latin typeface="Comic Sans MS" charset="0"/>
                <a:ea typeface="Comic Sans MS" charset="0"/>
                <a:cs typeface="Comic Sans MS" charset="0"/>
              </a:rPr>
              <a:t>tissue</a:t>
            </a:r>
          </a:p>
          <a:p>
            <a:pPr algn="ctr"/>
            <a:r>
              <a:rPr lang="en-US" sz="4400" dirty="0">
                <a:solidFill>
                  <a:schemeClr val="bg2"/>
                </a:solidFill>
                <a:latin typeface="Comic Sans MS" charset="0"/>
                <a:ea typeface="Comic Sans MS" charset="0"/>
                <a:cs typeface="Comic Sans MS" charset="0"/>
              </a:rPr>
              <a:t>pursue</a:t>
            </a:r>
          </a:p>
          <a:p>
            <a:pPr algn="ctr"/>
            <a:r>
              <a:rPr lang="en-US" sz="4400" dirty="0">
                <a:solidFill>
                  <a:schemeClr val="bg2"/>
                </a:solidFill>
                <a:latin typeface="Comic Sans MS" charset="0"/>
                <a:ea typeface="Comic Sans MS" charset="0"/>
                <a:cs typeface="Comic Sans MS" charset="0"/>
              </a:rPr>
              <a:t>due</a:t>
            </a:r>
            <a:endParaRPr lang="en-US" sz="6600" dirty="0">
              <a:solidFill>
                <a:schemeClr val="bg2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788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3829" y="696159"/>
            <a:ext cx="5220848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0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ue</a:t>
            </a:r>
            <a:endParaRPr lang="en-US" sz="20000" dirty="0">
              <a:solidFill>
                <a:srgbClr val="FF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426" y="1227221"/>
            <a:ext cx="2463800" cy="12319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BBA03B-26A0-E04C-98E7-EDC48CA249D0}"/>
              </a:ext>
            </a:extLst>
          </p:cNvPr>
          <p:cNvSpPr txBox="1"/>
          <p:nvPr/>
        </p:nvSpPr>
        <p:spPr>
          <a:xfrm>
            <a:off x="3112615" y="4153451"/>
            <a:ext cx="34384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Practice forming the letters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Develop correct letter formation</a:t>
            </a:r>
          </a:p>
        </p:txBody>
      </p:sp>
    </p:spTree>
    <p:extLst>
      <p:ext uri="{BB962C8B-B14F-4D97-AF65-F5344CB8AC3E}">
        <p14:creationId xmlns:p14="http://schemas.microsoft.com/office/powerpoint/2010/main" val="1434105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BCA7E10C-8EEB-4560-8B86-671A665279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637778"/>
              </p:ext>
            </p:extLst>
          </p:nvPr>
        </p:nvGraphicFramePr>
        <p:xfrm>
          <a:off x="524586" y="1018245"/>
          <a:ext cx="10905414" cy="3552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2707">
                  <a:extLst>
                    <a:ext uri="{9D8B030D-6E8A-4147-A177-3AD203B41FA5}">
                      <a16:colId xmlns:a16="http://schemas.microsoft.com/office/drawing/2014/main" val="2727798735"/>
                    </a:ext>
                  </a:extLst>
                </a:gridCol>
                <a:gridCol w="5452707">
                  <a:extLst>
                    <a:ext uri="{9D8B030D-6E8A-4147-A177-3AD203B41FA5}">
                      <a16:colId xmlns:a16="http://schemas.microsoft.com/office/drawing/2014/main" val="3533597388"/>
                    </a:ext>
                  </a:extLst>
                </a:gridCol>
              </a:tblGrid>
              <a:tr h="888033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 err="1">
                          <a:latin typeface="Comic Sans MS" panose="030F0702030302020204" pitchFamily="66" charset="0"/>
                        </a:rPr>
                        <a:t>Ue</a:t>
                      </a:r>
                      <a:r>
                        <a:rPr lang="en-GB" sz="4000" dirty="0">
                          <a:latin typeface="Comic Sans MS" panose="030F0702030302020204" pitchFamily="66" charset="0"/>
                        </a:rPr>
                        <a:t> (</a:t>
                      </a:r>
                      <a:r>
                        <a:rPr lang="en-GB" sz="4000" dirty="0" err="1">
                          <a:latin typeface="Comic Sans MS" panose="030F0702030302020204" pitchFamily="66" charset="0"/>
                        </a:rPr>
                        <a:t>oo</a:t>
                      </a:r>
                      <a:r>
                        <a:rPr lang="en-GB" sz="4000" dirty="0">
                          <a:latin typeface="Comic Sans MS" panose="030F0702030302020204" pitchFamily="66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 err="1">
                          <a:latin typeface="Comic Sans MS" panose="030F0702030302020204" pitchFamily="66" charset="0"/>
                        </a:rPr>
                        <a:t>Ue</a:t>
                      </a:r>
                      <a:r>
                        <a:rPr lang="en-GB" sz="4000" dirty="0">
                          <a:latin typeface="Comic Sans MS" panose="030F0702030302020204" pitchFamily="66" charset="0"/>
                        </a:rPr>
                        <a:t> (you)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720426"/>
                  </a:ext>
                </a:extLst>
              </a:tr>
              <a:tr h="88803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421538"/>
                  </a:ext>
                </a:extLst>
              </a:tr>
              <a:tr h="88803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919337"/>
                  </a:ext>
                </a:extLst>
              </a:tr>
              <a:tr h="88803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7320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E1530547-24F1-6941-A1E2-7430FDE7BBD5}"/>
              </a:ext>
            </a:extLst>
          </p:cNvPr>
          <p:cNvSpPr txBox="1"/>
          <p:nvPr/>
        </p:nvSpPr>
        <p:spPr>
          <a:xfrm>
            <a:off x="2338099" y="128593"/>
            <a:ext cx="8061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Read the words togethers and sort them into the correct sound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961A45-EB65-3343-9A9F-1445EF09E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67" y="5629480"/>
            <a:ext cx="2489200" cy="698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291312-447B-7444-8A96-8A29F8AAC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2967" y="5636985"/>
            <a:ext cx="2400300" cy="635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D3B94D-E2D4-1841-9B33-708C100D7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4867" y="5586185"/>
            <a:ext cx="2171700" cy="736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BB2C46-3284-A442-9154-B1FC556FE4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8167" y="5624285"/>
            <a:ext cx="2184400" cy="660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131E7C-F72B-E24D-9C87-85DB73DCFB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76424" y="5700485"/>
            <a:ext cx="2146300" cy="635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71143E-B490-2B4D-8452-CC49D8959A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0767" y="6114010"/>
            <a:ext cx="2286000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948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1 -0.02801 L -0.01497 -0.549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6" y="-26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8 0.02754 L 0.28489 -0.5365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8" y="-2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15 -0.01852 L -0.1763 -0.3979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79" y="-1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55 0.00023 L 0.09792 -0.3682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67" y="-18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347 -0.02593 L -0.74532 -0.26667 " pathEditMode="relative" ptsTypes="AA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54 0.03588 L 0.05481 -0.3506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11" y="-19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A0D93B-CC61-1942-B00E-733738A2FBB8}"/>
              </a:ext>
            </a:extLst>
          </p:cNvPr>
          <p:cNvSpPr txBox="1"/>
          <p:nvPr/>
        </p:nvSpPr>
        <p:spPr>
          <a:xfrm>
            <a:off x="2130925" y="305059"/>
            <a:ext cx="9529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Practice reading </a:t>
            </a:r>
            <a:r>
              <a:rPr lang="en-US" b="1" dirty="0" err="1">
                <a:solidFill>
                  <a:srgbClr val="0432FF"/>
                </a:solidFill>
              </a:rPr>
              <a:t>ue</a:t>
            </a:r>
            <a:r>
              <a:rPr lang="en-US" b="1" dirty="0">
                <a:solidFill>
                  <a:srgbClr val="0432FF"/>
                </a:solidFill>
              </a:rPr>
              <a:t> words (buried treasure).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Verbally think of sentences using the words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D13B38-C505-2245-B9F2-40A91AFE9DA2}"/>
              </a:ext>
            </a:extLst>
          </p:cNvPr>
          <p:cNvSpPr/>
          <p:nvPr/>
        </p:nvSpPr>
        <p:spPr>
          <a:xfrm>
            <a:off x="2601432" y="172360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hlinkClick r:id="rId2"/>
              </a:rPr>
              <a:t>https://www.phonicsplay.co.uk/resources/phase/2/buried-treasure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213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E97D4A-AB59-B740-9A1B-3275A60296A5}"/>
              </a:ext>
            </a:extLst>
          </p:cNvPr>
          <p:cNvSpPr txBox="1"/>
          <p:nvPr/>
        </p:nvSpPr>
        <p:spPr>
          <a:xfrm>
            <a:off x="4238047" y="1374442"/>
            <a:ext cx="4820893" cy="26468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600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ue</a:t>
            </a:r>
            <a:endParaRPr lang="en-US" sz="16600" dirty="0">
              <a:solidFill>
                <a:srgbClr val="FF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836FD-BB50-6C46-8435-EBBA8AFFA704}"/>
              </a:ext>
            </a:extLst>
          </p:cNvPr>
          <p:cNvSpPr txBox="1"/>
          <p:nvPr/>
        </p:nvSpPr>
        <p:spPr>
          <a:xfrm>
            <a:off x="563378" y="504501"/>
            <a:ext cx="34384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Dictate the sentence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The statue is blue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Challenge: extend the sentence.</a:t>
            </a:r>
          </a:p>
        </p:txBody>
      </p:sp>
    </p:spTree>
    <p:extLst>
      <p:ext uri="{BB962C8B-B14F-4D97-AF65-F5344CB8AC3E}">
        <p14:creationId xmlns:p14="http://schemas.microsoft.com/office/powerpoint/2010/main" val="3859350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AB967559-43FA-9042-A29B-AB24BBA34006}"/>
              </a:ext>
            </a:extLst>
          </p:cNvPr>
          <p:cNvSpPr txBox="1"/>
          <p:nvPr/>
        </p:nvSpPr>
        <p:spPr>
          <a:xfrm>
            <a:off x="4562308" y="2617255"/>
            <a:ext cx="2080874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aw</a:t>
            </a:r>
            <a:endParaRPr lang="en-US" sz="16600" dirty="0">
              <a:solidFill>
                <a:srgbClr val="FF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92A5392-5561-D549-9E19-7A63014F4CAF}"/>
              </a:ext>
            </a:extLst>
          </p:cNvPr>
          <p:cNvSpPr txBox="1"/>
          <p:nvPr/>
        </p:nvSpPr>
        <p:spPr>
          <a:xfrm>
            <a:off x="890711" y="840573"/>
            <a:ext cx="4712034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bg2"/>
                </a:solidFill>
                <a:latin typeface="Comic Sans MS" charset="0"/>
                <a:ea typeface="Comic Sans MS" charset="0"/>
                <a:cs typeface="Comic Sans MS" charset="0"/>
              </a:rPr>
              <a:t>jaw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0392EBD-9CD3-EA4C-B694-A367B3B93BF7}"/>
              </a:ext>
            </a:extLst>
          </p:cNvPr>
          <p:cNvSpPr txBox="1"/>
          <p:nvPr/>
        </p:nvSpPr>
        <p:spPr>
          <a:xfrm>
            <a:off x="175102" y="5025092"/>
            <a:ext cx="4387206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bg2"/>
                </a:solidFill>
                <a:latin typeface="Comic Sans MS" charset="0"/>
                <a:ea typeface="Comic Sans MS" charset="0"/>
                <a:cs typeface="Comic Sans MS" charset="0"/>
              </a:rPr>
              <a:t>claw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3493F55-1163-544E-9F42-68856C37A1ED}"/>
              </a:ext>
            </a:extLst>
          </p:cNvPr>
          <p:cNvSpPr txBox="1"/>
          <p:nvPr/>
        </p:nvSpPr>
        <p:spPr>
          <a:xfrm>
            <a:off x="8003269" y="1955536"/>
            <a:ext cx="3669829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bg2"/>
                </a:solidFill>
                <a:latin typeface="Comic Sans MS" charset="0"/>
                <a:ea typeface="Comic Sans MS" charset="0"/>
                <a:cs typeface="Comic Sans MS" charset="0"/>
              </a:rPr>
              <a:t>saw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C3BDC9-07F0-0C45-83C7-B60E11CDD69F}"/>
              </a:ext>
            </a:extLst>
          </p:cNvPr>
          <p:cNvSpPr txBox="1"/>
          <p:nvPr/>
        </p:nvSpPr>
        <p:spPr>
          <a:xfrm>
            <a:off x="7054517" y="5025092"/>
            <a:ext cx="4387206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bg2"/>
                </a:solidFill>
                <a:latin typeface="Comic Sans MS" charset="0"/>
                <a:ea typeface="Comic Sans MS" charset="0"/>
                <a:cs typeface="Comic Sans MS" charset="0"/>
              </a:rPr>
              <a:t>paw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F041CC-35C5-9C49-849F-02A45B0E9EBD}"/>
              </a:ext>
            </a:extLst>
          </p:cNvPr>
          <p:cNvSpPr txBox="1"/>
          <p:nvPr/>
        </p:nvSpPr>
        <p:spPr>
          <a:xfrm>
            <a:off x="8003269" y="241264"/>
            <a:ext cx="34384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Teach the sound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Read the words using sound buttons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C782E6-BD65-9F4A-8A51-E9FAB665FA8C}"/>
              </a:ext>
            </a:extLst>
          </p:cNvPr>
          <p:cNvSpPr txBox="1"/>
          <p:nvPr/>
        </p:nvSpPr>
        <p:spPr>
          <a:xfrm>
            <a:off x="649478" y="81265"/>
            <a:ext cx="4397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Tuesday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F94D0D-3DD0-4549-8C0F-643B7E97E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107" y="3429000"/>
            <a:ext cx="1562100" cy="1295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21A123E-8771-F645-BADD-D3F2DA6C0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7317" y="5283571"/>
            <a:ext cx="1727200" cy="1168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EF1AD2-71DF-6044-B2C6-36BAE657ED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3135" y="901700"/>
            <a:ext cx="1638300" cy="1231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9B29C4-827C-2B41-B7CA-552779C0A0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6333" y="3388377"/>
            <a:ext cx="16637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239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3829" y="696159"/>
            <a:ext cx="5220848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0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aw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426" y="1227221"/>
            <a:ext cx="2463800" cy="12319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BBA03B-26A0-E04C-98E7-EDC48CA249D0}"/>
              </a:ext>
            </a:extLst>
          </p:cNvPr>
          <p:cNvSpPr txBox="1"/>
          <p:nvPr/>
        </p:nvSpPr>
        <p:spPr>
          <a:xfrm>
            <a:off x="3112615" y="4153451"/>
            <a:ext cx="34384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Practice forming the letters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Develop correct letter formation</a:t>
            </a:r>
          </a:p>
        </p:txBody>
      </p:sp>
    </p:spTree>
    <p:extLst>
      <p:ext uri="{BB962C8B-B14F-4D97-AF65-F5344CB8AC3E}">
        <p14:creationId xmlns:p14="http://schemas.microsoft.com/office/powerpoint/2010/main" val="775392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3829" y="696160"/>
            <a:ext cx="3776304" cy="15850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700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aw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6F9A86-E8EA-42A5-BAE0-37F0952D5C74}"/>
              </a:ext>
            </a:extLst>
          </p:cNvPr>
          <p:cNvSpPr txBox="1"/>
          <p:nvPr/>
        </p:nvSpPr>
        <p:spPr>
          <a:xfrm>
            <a:off x="609600" y="2650066"/>
            <a:ext cx="10972800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Can you think of any other letters/ diagraphs that make the same sound?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EC3B4C-FF27-564A-85C3-A46A50196F33}"/>
              </a:ext>
            </a:extLst>
          </p:cNvPr>
          <p:cNvSpPr txBox="1"/>
          <p:nvPr/>
        </p:nvSpPr>
        <p:spPr>
          <a:xfrm>
            <a:off x="327851" y="476792"/>
            <a:ext cx="34384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Write the different ways of writing this sound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Can they think of words using the different sounds? (discussion)</a:t>
            </a:r>
          </a:p>
        </p:txBody>
      </p:sp>
    </p:spTree>
    <p:extLst>
      <p:ext uri="{BB962C8B-B14F-4D97-AF65-F5344CB8AC3E}">
        <p14:creationId xmlns:p14="http://schemas.microsoft.com/office/powerpoint/2010/main" val="2322315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A0D93B-CC61-1942-B00E-733738A2FBB8}"/>
              </a:ext>
            </a:extLst>
          </p:cNvPr>
          <p:cNvSpPr txBox="1"/>
          <p:nvPr/>
        </p:nvSpPr>
        <p:spPr>
          <a:xfrm>
            <a:off x="1911927" y="241264"/>
            <a:ext cx="9529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Practice making aw words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C350A5-E51D-944A-86C5-041FF06AF015}"/>
              </a:ext>
            </a:extLst>
          </p:cNvPr>
          <p:cNvSpPr/>
          <p:nvPr/>
        </p:nvSpPr>
        <p:spPr>
          <a:xfrm>
            <a:off x="1911927" y="182992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solidFill>
                  <a:schemeClr val="bg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https://www.ictgames.com/mobilePage/forestPhonics/index.html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25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E97D4A-AB59-B740-9A1B-3275A60296A5}"/>
              </a:ext>
            </a:extLst>
          </p:cNvPr>
          <p:cNvSpPr txBox="1"/>
          <p:nvPr/>
        </p:nvSpPr>
        <p:spPr>
          <a:xfrm>
            <a:off x="5350453" y="689167"/>
            <a:ext cx="2839717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aw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836FD-BB50-6C46-8435-EBBA8AFFA704}"/>
              </a:ext>
            </a:extLst>
          </p:cNvPr>
          <p:cNvSpPr txBox="1"/>
          <p:nvPr/>
        </p:nvSpPr>
        <p:spPr>
          <a:xfrm>
            <a:off x="563378" y="504501"/>
            <a:ext cx="34384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Read the sentence and identify the aw sound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Think of your own sentence using the sounds we have learnt.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7138B6-D0E8-7548-AA63-C214ED3F7B94}"/>
              </a:ext>
            </a:extLst>
          </p:cNvPr>
          <p:cNvSpPr txBox="1"/>
          <p:nvPr/>
        </p:nvSpPr>
        <p:spPr>
          <a:xfrm>
            <a:off x="1162115" y="2321004"/>
            <a:ext cx="10427373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My dad cut the lawn for a long time.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32986E-56DD-4245-A7B3-796635AC6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134" y="3429000"/>
            <a:ext cx="3409110" cy="14471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832AD8-0180-8344-A729-48D50F3893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378" y="5029200"/>
            <a:ext cx="7626792" cy="15381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8FAC638-97B4-0E41-B3A8-AF798E5FFE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3038" y="3491176"/>
            <a:ext cx="7234264" cy="131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340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AB967559-43FA-9042-A29B-AB24BBA34006}"/>
              </a:ext>
            </a:extLst>
          </p:cNvPr>
          <p:cNvSpPr txBox="1"/>
          <p:nvPr/>
        </p:nvSpPr>
        <p:spPr>
          <a:xfrm>
            <a:off x="4562308" y="2617255"/>
            <a:ext cx="2080874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wh</a:t>
            </a:r>
            <a:endParaRPr lang="en-US" sz="16600" dirty="0">
              <a:solidFill>
                <a:srgbClr val="FF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92A5392-5561-D549-9E19-7A63014F4CAF}"/>
              </a:ext>
            </a:extLst>
          </p:cNvPr>
          <p:cNvSpPr txBox="1"/>
          <p:nvPr/>
        </p:nvSpPr>
        <p:spPr>
          <a:xfrm>
            <a:off x="335100" y="933762"/>
            <a:ext cx="4712034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bg1"/>
                </a:solidFill>
                <a:latin typeface="Comic Sans MS" charset="0"/>
                <a:ea typeface="Comic Sans MS" charset="0"/>
                <a:cs typeface="Comic Sans MS" charset="0"/>
              </a:rPr>
              <a:t>wheel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0392EBD-9CD3-EA4C-B694-A367B3B93BF7}"/>
              </a:ext>
            </a:extLst>
          </p:cNvPr>
          <p:cNvSpPr txBox="1"/>
          <p:nvPr/>
        </p:nvSpPr>
        <p:spPr>
          <a:xfrm>
            <a:off x="175102" y="5025092"/>
            <a:ext cx="4387206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bg1"/>
                </a:solidFill>
                <a:latin typeface="Comic Sans MS" charset="0"/>
                <a:ea typeface="Comic Sans MS" charset="0"/>
                <a:cs typeface="Comic Sans MS" charset="0"/>
              </a:rPr>
              <a:t>what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3493F55-1163-544E-9F42-68856C37A1ED}"/>
              </a:ext>
            </a:extLst>
          </p:cNvPr>
          <p:cNvSpPr txBox="1"/>
          <p:nvPr/>
        </p:nvSpPr>
        <p:spPr>
          <a:xfrm>
            <a:off x="8003269" y="1955536"/>
            <a:ext cx="3669829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Comic Sans MS" charset="0"/>
                <a:ea typeface="Comic Sans MS" charset="0"/>
                <a:cs typeface="Comic Sans MS" charset="0"/>
              </a:rPr>
              <a:t>when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C3BDC9-07F0-0C45-83C7-B60E11CDD69F}"/>
              </a:ext>
            </a:extLst>
          </p:cNvPr>
          <p:cNvSpPr txBox="1"/>
          <p:nvPr/>
        </p:nvSpPr>
        <p:spPr>
          <a:xfrm>
            <a:off x="7054517" y="5025092"/>
            <a:ext cx="4387206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bg1"/>
                </a:solidFill>
                <a:latin typeface="Comic Sans MS" charset="0"/>
                <a:ea typeface="Comic Sans MS" charset="0"/>
                <a:cs typeface="Comic Sans MS" charset="0"/>
              </a:rPr>
              <a:t>whisk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F041CC-35C5-9C49-849F-02A45B0E9EBD}"/>
              </a:ext>
            </a:extLst>
          </p:cNvPr>
          <p:cNvSpPr txBox="1"/>
          <p:nvPr/>
        </p:nvSpPr>
        <p:spPr>
          <a:xfrm>
            <a:off x="8003269" y="241264"/>
            <a:ext cx="34384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Teach the sound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Read the words using sound buttons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Where does the sound usually come?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C782E6-BD65-9F4A-8A51-E9FAB665FA8C}"/>
              </a:ext>
            </a:extLst>
          </p:cNvPr>
          <p:cNvSpPr txBox="1"/>
          <p:nvPr/>
        </p:nvSpPr>
        <p:spPr>
          <a:xfrm>
            <a:off x="649478" y="81265"/>
            <a:ext cx="4397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Wednesday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EEA0AD-DF38-5C4D-874D-869765C70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2745" y="979928"/>
            <a:ext cx="1422400" cy="1422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39D0289-DC9C-4B44-ADAA-0018BB7E31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0050" y="3353452"/>
            <a:ext cx="1524000" cy="1333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E8691D-B455-B146-8BB3-FE4DD83732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9715" y="5172364"/>
            <a:ext cx="1397000" cy="1447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47E216-461F-E243-B2EE-EAF7422A18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050" y="3219327"/>
            <a:ext cx="1231900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6317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3829" y="696159"/>
            <a:ext cx="5220848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0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wh</a:t>
            </a:r>
            <a:endParaRPr lang="en-US" sz="20000" dirty="0">
              <a:solidFill>
                <a:srgbClr val="FF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426" y="1227221"/>
            <a:ext cx="2463800" cy="12319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BBA03B-26A0-E04C-98E7-EDC48CA249D0}"/>
              </a:ext>
            </a:extLst>
          </p:cNvPr>
          <p:cNvSpPr txBox="1"/>
          <p:nvPr/>
        </p:nvSpPr>
        <p:spPr>
          <a:xfrm>
            <a:off x="3112615" y="4153451"/>
            <a:ext cx="34384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Practice forming the letters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Develop correct letter formation</a:t>
            </a:r>
          </a:p>
        </p:txBody>
      </p:sp>
    </p:spTree>
    <p:extLst>
      <p:ext uri="{BB962C8B-B14F-4D97-AF65-F5344CB8AC3E}">
        <p14:creationId xmlns:p14="http://schemas.microsoft.com/office/powerpoint/2010/main" val="596726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3829" y="696160"/>
            <a:ext cx="3776304" cy="15850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700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wh</a:t>
            </a:r>
            <a:endParaRPr lang="en-US" sz="9700" dirty="0">
              <a:solidFill>
                <a:srgbClr val="FF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6F9A86-E8EA-42A5-BAE0-37F0952D5C74}"/>
              </a:ext>
            </a:extLst>
          </p:cNvPr>
          <p:cNvSpPr txBox="1"/>
          <p:nvPr/>
        </p:nvSpPr>
        <p:spPr>
          <a:xfrm>
            <a:off x="609600" y="2650066"/>
            <a:ext cx="10972800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Can you think of any other letters/ diagraphs that make the same sound?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EC3B4C-FF27-564A-85C3-A46A50196F33}"/>
              </a:ext>
            </a:extLst>
          </p:cNvPr>
          <p:cNvSpPr txBox="1"/>
          <p:nvPr/>
        </p:nvSpPr>
        <p:spPr>
          <a:xfrm>
            <a:off x="327851" y="476792"/>
            <a:ext cx="34384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Write the different ways of writing this sound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Can they think of words using the different sounds? (discussion)</a:t>
            </a:r>
          </a:p>
        </p:txBody>
      </p:sp>
    </p:spTree>
    <p:extLst>
      <p:ext uri="{BB962C8B-B14F-4D97-AF65-F5344CB8AC3E}">
        <p14:creationId xmlns:p14="http://schemas.microsoft.com/office/powerpoint/2010/main" val="3415542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1530547-24F1-6941-A1E2-7430FDE7BBD5}"/>
              </a:ext>
            </a:extLst>
          </p:cNvPr>
          <p:cNvSpPr txBox="1"/>
          <p:nvPr/>
        </p:nvSpPr>
        <p:spPr>
          <a:xfrm>
            <a:off x="2338099" y="128593"/>
            <a:ext cx="80612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Look at the pictures below. Talk through the pictures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What sound do the go into? Use your phonics and write words in the correct sound.</a:t>
            </a:r>
          </a:p>
        </p:txBody>
      </p:sp>
      <p:graphicFrame>
        <p:nvGraphicFramePr>
          <p:cNvPr id="10" name="Table 3">
            <a:extLst>
              <a:ext uri="{FF2B5EF4-FFF2-40B4-BE49-F238E27FC236}">
                <a16:creationId xmlns:a16="http://schemas.microsoft.com/office/drawing/2014/main" id="{79A85421-6C45-4849-9EAB-15698EF9ED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176220"/>
              </p:ext>
            </p:extLst>
          </p:nvPr>
        </p:nvGraphicFramePr>
        <p:xfrm>
          <a:off x="524586" y="1018245"/>
          <a:ext cx="11142826" cy="3552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1413">
                  <a:extLst>
                    <a:ext uri="{9D8B030D-6E8A-4147-A177-3AD203B41FA5}">
                      <a16:colId xmlns:a16="http://schemas.microsoft.com/office/drawing/2014/main" val="2727798735"/>
                    </a:ext>
                  </a:extLst>
                </a:gridCol>
                <a:gridCol w="5571413">
                  <a:extLst>
                    <a:ext uri="{9D8B030D-6E8A-4147-A177-3AD203B41FA5}">
                      <a16:colId xmlns:a16="http://schemas.microsoft.com/office/drawing/2014/main" val="3533597388"/>
                    </a:ext>
                  </a:extLst>
                </a:gridCol>
              </a:tblGrid>
              <a:tr h="888033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latin typeface="Comic Sans MS" panose="030F0702030302020204" pitchFamily="66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 err="1">
                          <a:latin typeface="Comic Sans MS" panose="030F0702030302020204" pitchFamily="66" charset="0"/>
                        </a:rPr>
                        <a:t>wh</a:t>
                      </a:r>
                      <a:endParaRPr lang="en-GB" sz="40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720426"/>
                  </a:ext>
                </a:extLst>
              </a:tr>
              <a:tr h="88803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421538"/>
                  </a:ext>
                </a:extLst>
              </a:tr>
              <a:tr h="88803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919337"/>
                  </a:ext>
                </a:extLst>
              </a:tr>
              <a:tr h="88803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732063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BC5C8E2-34DC-D943-B479-8F431AE97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8706" y="5128555"/>
            <a:ext cx="1422400" cy="1422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4AC007A-8F65-7D46-A851-016229B14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9144" y="5217455"/>
            <a:ext cx="1524000" cy="1333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0E7D64C-A984-1D41-8330-4D26E37D66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586" y="4912655"/>
            <a:ext cx="1231900" cy="16383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2459EE4-B793-FB4F-921A-961FA742A9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5774" y="4912655"/>
            <a:ext cx="1739900" cy="1155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5289091-AD35-F54E-AA20-BC205BEA30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3844" y="5407955"/>
            <a:ext cx="1765300" cy="1143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67036F-4F2D-E242-937D-EE7484AA3B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8268" y="5185705"/>
            <a:ext cx="1549400" cy="1308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0238FD-E3EB-C54E-9D52-C23D649DAD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80135" y="4086137"/>
            <a:ext cx="17018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044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1912B5-EE61-43E6-B255-5D2A0439760B}"/>
              </a:ext>
            </a:extLst>
          </p:cNvPr>
          <p:cNvSpPr txBox="1"/>
          <p:nvPr/>
        </p:nvSpPr>
        <p:spPr>
          <a:xfrm>
            <a:off x="701749" y="1905506"/>
            <a:ext cx="1112944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4800" dirty="0">
              <a:latin typeface="Comic Sans MS" panose="030F0702030302020204" pitchFamily="66" charset="0"/>
            </a:endParaRPr>
          </a:p>
          <a:p>
            <a:pPr algn="ctr"/>
            <a:r>
              <a:rPr lang="en-GB" sz="4800" dirty="0">
                <a:latin typeface="Comic Sans MS" panose="030F0702030302020204" pitchFamily="66" charset="0"/>
              </a:rPr>
              <a:t>I wish I could find the wheel for my car .</a:t>
            </a:r>
          </a:p>
          <a:p>
            <a:pPr algn="ctr"/>
            <a:endParaRPr lang="en-GB" sz="4800" dirty="0">
              <a:latin typeface="Comic Sans MS" panose="030F0702030302020204" pitchFamily="66" charset="0"/>
            </a:endParaRPr>
          </a:p>
          <a:p>
            <a:pPr algn="ctr"/>
            <a:endParaRPr lang="en-GB" sz="4800" dirty="0"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A0D93B-CC61-1942-B00E-733738A2FBB8}"/>
              </a:ext>
            </a:extLst>
          </p:cNvPr>
          <p:cNvSpPr txBox="1"/>
          <p:nvPr/>
        </p:nvSpPr>
        <p:spPr>
          <a:xfrm>
            <a:off x="1911927" y="241264"/>
            <a:ext cx="9529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Practice reading the sentences.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Highlight today’s sounds</a:t>
            </a:r>
          </a:p>
        </p:txBody>
      </p:sp>
    </p:spTree>
    <p:extLst>
      <p:ext uri="{BB962C8B-B14F-4D97-AF65-F5344CB8AC3E}">
        <p14:creationId xmlns:p14="http://schemas.microsoft.com/office/powerpoint/2010/main" val="19519266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E97D4A-AB59-B740-9A1B-3275A60296A5}"/>
              </a:ext>
            </a:extLst>
          </p:cNvPr>
          <p:cNvSpPr txBox="1"/>
          <p:nvPr/>
        </p:nvSpPr>
        <p:spPr>
          <a:xfrm>
            <a:off x="6096000" y="821332"/>
            <a:ext cx="2839717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wh</a:t>
            </a:r>
            <a:endParaRPr lang="en-US" sz="6600" dirty="0">
              <a:solidFill>
                <a:srgbClr val="FF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836FD-BB50-6C46-8435-EBBA8AFFA704}"/>
              </a:ext>
            </a:extLst>
          </p:cNvPr>
          <p:cNvSpPr txBox="1"/>
          <p:nvPr/>
        </p:nvSpPr>
        <p:spPr>
          <a:xfrm>
            <a:off x="563378" y="504501"/>
            <a:ext cx="34384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Think of your own sentence using the sounds we have learnt.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BD657D-0B8D-CC40-9898-331F332703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5757" y="5128555"/>
            <a:ext cx="1422400" cy="1422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2718D7-0617-8048-9094-9F8F3C68B7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4123" y="5058705"/>
            <a:ext cx="1524000" cy="1333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078E18-CAB3-9140-AC53-061DEBFC2B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586" y="4912655"/>
            <a:ext cx="1231900" cy="163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E527D42-E0BD-8A4A-8A75-44B892AFFB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6079" y="5128555"/>
            <a:ext cx="17018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9491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F041CC-35C5-9C49-849F-02A45B0E9EBD}"/>
              </a:ext>
            </a:extLst>
          </p:cNvPr>
          <p:cNvSpPr txBox="1"/>
          <p:nvPr/>
        </p:nvSpPr>
        <p:spPr>
          <a:xfrm>
            <a:off x="6470073" y="241264"/>
            <a:ext cx="4971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Recap all phase 4 &amp; 5 tricky words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Teach the tricky word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C782E6-BD65-9F4A-8A51-E9FAB665FA8C}"/>
              </a:ext>
            </a:extLst>
          </p:cNvPr>
          <p:cNvSpPr txBox="1"/>
          <p:nvPr/>
        </p:nvSpPr>
        <p:spPr>
          <a:xfrm>
            <a:off x="649478" y="81265"/>
            <a:ext cx="4397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Thursday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ADB04A-7579-475E-A355-D96DD32EDC33}"/>
              </a:ext>
            </a:extLst>
          </p:cNvPr>
          <p:cNvSpPr txBox="1"/>
          <p:nvPr/>
        </p:nvSpPr>
        <p:spPr>
          <a:xfrm>
            <a:off x="2848305" y="1548776"/>
            <a:ext cx="7061813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0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there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6CF55A-8020-429F-9CD9-5A599D13F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804" y="1466460"/>
            <a:ext cx="2463800" cy="12319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6217B41-D4A5-4C2C-881E-371F21CC4C14}"/>
              </a:ext>
            </a:extLst>
          </p:cNvPr>
          <p:cNvSpPr txBox="1"/>
          <p:nvPr/>
        </p:nvSpPr>
        <p:spPr>
          <a:xfrm>
            <a:off x="222779" y="4628191"/>
            <a:ext cx="49716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Can they sound it out? Does it make sense?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This is a Tricky word, you can not use your phonics with it.. You just need to learn 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Practice saying the word and then writing it</a:t>
            </a:r>
          </a:p>
        </p:txBody>
      </p:sp>
    </p:spTree>
    <p:extLst>
      <p:ext uri="{BB962C8B-B14F-4D97-AF65-F5344CB8AC3E}">
        <p14:creationId xmlns:p14="http://schemas.microsoft.com/office/powerpoint/2010/main" val="1933357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D9C782E6-BD65-9F4A-8A51-E9FAB665FA8C}"/>
              </a:ext>
            </a:extLst>
          </p:cNvPr>
          <p:cNvSpPr txBox="1"/>
          <p:nvPr/>
        </p:nvSpPr>
        <p:spPr>
          <a:xfrm>
            <a:off x="649478" y="81265"/>
            <a:ext cx="4397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Thursday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ADB04A-7579-475E-A355-D96DD32EDC33}"/>
              </a:ext>
            </a:extLst>
          </p:cNvPr>
          <p:cNvSpPr txBox="1"/>
          <p:nvPr/>
        </p:nvSpPr>
        <p:spPr>
          <a:xfrm>
            <a:off x="2939166" y="1116290"/>
            <a:ext cx="7061813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there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217B41-D4A5-4C2C-881E-371F21CC4C14}"/>
              </a:ext>
            </a:extLst>
          </p:cNvPr>
          <p:cNvSpPr txBox="1"/>
          <p:nvPr/>
        </p:nvSpPr>
        <p:spPr>
          <a:xfrm>
            <a:off x="550624" y="5741710"/>
            <a:ext cx="4971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Read the sentence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Identify the TW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DD17BB-0574-46AA-8F8B-580DA687CFD4}"/>
              </a:ext>
            </a:extLst>
          </p:cNvPr>
          <p:cNvSpPr txBox="1"/>
          <p:nvPr/>
        </p:nvSpPr>
        <p:spPr>
          <a:xfrm>
            <a:off x="649478" y="3105422"/>
            <a:ext cx="11386003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I went there to pick up my pen.</a:t>
            </a:r>
          </a:p>
        </p:txBody>
      </p:sp>
    </p:spTree>
    <p:extLst>
      <p:ext uri="{BB962C8B-B14F-4D97-AF65-F5344CB8AC3E}">
        <p14:creationId xmlns:p14="http://schemas.microsoft.com/office/powerpoint/2010/main" val="4355804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D9C782E6-BD65-9F4A-8A51-E9FAB665FA8C}"/>
              </a:ext>
            </a:extLst>
          </p:cNvPr>
          <p:cNvSpPr txBox="1"/>
          <p:nvPr/>
        </p:nvSpPr>
        <p:spPr>
          <a:xfrm>
            <a:off x="649478" y="81265"/>
            <a:ext cx="4397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Thursday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ADB04A-7579-475E-A355-D96DD32EDC33}"/>
              </a:ext>
            </a:extLst>
          </p:cNvPr>
          <p:cNvSpPr txBox="1"/>
          <p:nvPr/>
        </p:nvSpPr>
        <p:spPr>
          <a:xfrm>
            <a:off x="2939166" y="1116290"/>
            <a:ext cx="7061813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There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217B41-D4A5-4C2C-881E-371F21CC4C14}"/>
              </a:ext>
            </a:extLst>
          </p:cNvPr>
          <p:cNvSpPr txBox="1"/>
          <p:nvPr/>
        </p:nvSpPr>
        <p:spPr>
          <a:xfrm>
            <a:off x="550624" y="5741710"/>
            <a:ext cx="4971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Write your own sentence using the TW</a:t>
            </a:r>
          </a:p>
        </p:txBody>
      </p:sp>
    </p:spTree>
    <p:extLst>
      <p:ext uri="{BB962C8B-B14F-4D97-AF65-F5344CB8AC3E}">
        <p14:creationId xmlns:p14="http://schemas.microsoft.com/office/powerpoint/2010/main" val="31526039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F041CC-35C5-9C49-849F-02A45B0E9EBD}"/>
              </a:ext>
            </a:extLst>
          </p:cNvPr>
          <p:cNvSpPr txBox="1"/>
          <p:nvPr/>
        </p:nvSpPr>
        <p:spPr>
          <a:xfrm>
            <a:off x="6470073" y="241264"/>
            <a:ext cx="4971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Recap all phase 4 &amp; 5 tricky words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Teach the tricky word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C782E6-BD65-9F4A-8A51-E9FAB665FA8C}"/>
              </a:ext>
            </a:extLst>
          </p:cNvPr>
          <p:cNvSpPr txBox="1"/>
          <p:nvPr/>
        </p:nvSpPr>
        <p:spPr>
          <a:xfrm>
            <a:off x="649478" y="81265"/>
            <a:ext cx="4397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Thursday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ADB04A-7579-475E-A355-D96DD32EDC33}"/>
              </a:ext>
            </a:extLst>
          </p:cNvPr>
          <p:cNvSpPr txBox="1"/>
          <p:nvPr/>
        </p:nvSpPr>
        <p:spPr>
          <a:xfrm>
            <a:off x="2848305" y="1548776"/>
            <a:ext cx="7061813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0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were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6CF55A-8020-429F-9CD9-5A599D13F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804" y="1466460"/>
            <a:ext cx="2463800" cy="12319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6217B41-D4A5-4C2C-881E-371F21CC4C14}"/>
              </a:ext>
            </a:extLst>
          </p:cNvPr>
          <p:cNvSpPr txBox="1"/>
          <p:nvPr/>
        </p:nvSpPr>
        <p:spPr>
          <a:xfrm>
            <a:off x="362480" y="4649456"/>
            <a:ext cx="49716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Can they sound it out? Does it make sense?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This is a Tricky word, you can not use your phonics with it.. You just need to learn 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Practice saying the word and then writing it</a:t>
            </a:r>
          </a:p>
        </p:txBody>
      </p:sp>
    </p:spTree>
    <p:extLst>
      <p:ext uri="{BB962C8B-B14F-4D97-AF65-F5344CB8AC3E}">
        <p14:creationId xmlns:p14="http://schemas.microsoft.com/office/powerpoint/2010/main" val="25583265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D9C782E6-BD65-9F4A-8A51-E9FAB665FA8C}"/>
              </a:ext>
            </a:extLst>
          </p:cNvPr>
          <p:cNvSpPr txBox="1"/>
          <p:nvPr/>
        </p:nvSpPr>
        <p:spPr>
          <a:xfrm>
            <a:off x="649478" y="81265"/>
            <a:ext cx="4397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Thursday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ADB04A-7579-475E-A355-D96DD32EDC33}"/>
              </a:ext>
            </a:extLst>
          </p:cNvPr>
          <p:cNvSpPr txBox="1"/>
          <p:nvPr/>
        </p:nvSpPr>
        <p:spPr>
          <a:xfrm>
            <a:off x="2939166" y="1116290"/>
            <a:ext cx="7061813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were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217B41-D4A5-4C2C-881E-371F21CC4C14}"/>
              </a:ext>
            </a:extLst>
          </p:cNvPr>
          <p:cNvSpPr txBox="1"/>
          <p:nvPr/>
        </p:nvSpPr>
        <p:spPr>
          <a:xfrm>
            <a:off x="550624" y="5741710"/>
            <a:ext cx="4971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Read the sentence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Identify the TW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DD17BB-0574-46AA-8F8B-580DA687CFD4}"/>
              </a:ext>
            </a:extLst>
          </p:cNvPr>
          <p:cNvSpPr txBox="1"/>
          <p:nvPr/>
        </p:nvSpPr>
        <p:spPr>
          <a:xfrm>
            <a:off x="649478" y="3105422"/>
            <a:ext cx="11386003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Me and my mum were shopping?</a:t>
            </a:r>
          </a:p>
        </p:txBody>
      </p:sp>
    </p:spTree>
    <p:extLst>
      <p:ext uri="{BB962C8B-B14F-4D97-AF65-F5344CB8AC3E}">
        <p14:creationId xmlns:p14="http://schemas.microsoft.com/office/powerpoint/2010/main" val="7145677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D9C782E6-BD65-9F4A-8A51-E9FAB665FA8C}"/>
              </a:ext>
            </a:extLst>
          </p:cNvPr>
          <p:cNvSpPr txBox="1"/>
          <p:nvPr/>
        </p:nvSpPr>
        <p:spPr>
          <a:xfrm>
            <a:off x="649478" y="81265"/>
            <a:ext cx="4397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Thursday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ADB04A-7579-475E-A355-D96DD32EDC33}"/>
              </a:ext>
            </a:extLst>
          </p:cNvPr>
          <p:cNvSpPr txBox="1"/>
          <p:nvPr/>
        </p:nvSpPr>
        <p:spPr>
          <a:xfrm>
            <a:off x="2939166" y="1116290"/>
            <a:ext cx="7061813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were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217B41-D4A5-4C2C-881E-371F21CC4C14}"/>
              </a:ext>
            </a:extLst>
          </p:cNvPr>
          <p:cNvSpPr txBox="1"/>
          <p:nvPr/>
        </p:nvSpPr>
        <p:spPr>
          <a:xfrm>
            <a:off x="550624" y="5741710"/>
            <a:ext cx="4971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432FF"/>
                </a:solidFill>
              </a:rPr>
              <a:t>Write your own sentence using the TW</a:t>
            </a:r>
          </a:p>
        </p:txBody>
      </p:sp>
    </p:spTree>
    <p:extLst>
      <p:ext uri="{BB962C8B-B14F-4D97-AF65-F5344CB8AC3E}">
        <p14:creationId xmlns:p14="http://schemas.microsoft.com/office/powerpoint/2010/main" val="244404682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095C21738AB047828DC2309637AE72" ma:contentTypeVersion="11" ma:contentTypeDescription="Create a new document." ma:contentTypeScope="" ma:versionID="5f6479e965e8be61b6bf69b9aca2ae6d">
  <xsd:schema xmlns:xsd="http://www.w3.org/2001/XMLSchema" xmlns:xs="http://www.w3.org/2001/XMLSchema" xmlns:p="http://schemas.microsoft.com/office/2006/metadata/properties" xmlns:ns2="387f9bd4-2025-4c06-9912-a607ba24e315" xmlns:ns3="a66a307d-186e-439c-8256-c5dd43d5cc1c" targetNamespace="http://schemas.microsoft.com/office/2006/metadata/properties" ma:root="true" ma:fieldsID="b948e40aabb6942e445840968f719200" ns2:_="" ns3:_="">
    <xsd:import namespace="387f9bd4-2025-4c06-9912-a607ba24e315"/>
    <xsd:import namespace="a66a307d-186e-439c-8256-c5dd43d5cc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7f9bd4-2025-4c06-9912-a607ba24e3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6a307d-186e-439c-8256-c5dd43d5cc1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B1673DD-4E40-40E0-8BDA-8D9AF82DF51D}"/>
</file>

<file path=customXml/itemProps2.xml><?xml version="1.0" encoding="utf-8"?>
<ds:datastoreItem xmlns:ds="http://schemas.openxmlformats.org/officeDocument/2006/customXml" ds:itemID="{534FE2FA-BACE-41C0-8717-09DA806E3A19}"/>
</file>

<file path=customXml/itemProps3.xml><?xml version="1.0" encoding="utf-8"?>
<ds:datastoreItem xmlns:ds="http://schemas.openxmlformats.org/officeDocument/2006/customXml" ds:itemID="{CEA024E2-957E-4503-8118-C196C073BA53}"/>
</file>

<file path=docProps/app.xml><?xml version="1.0" encoding="utf-8"?>
<Properties xmlns="http://schemas.openxmlformats.org/officeDocument/2006/extended-properties" xmlns:vt="http://schemas.openxmlformats.org/officeDocument/2006/docPropsVTypes">
  <TotalTime>1539</TotalTime>
  <Words>562</Words>
  <Application>Microsoft Macintosh PowerPoint</Application>
  <PresentationFormat>Widescreen</PresentationFormat>
  <Paragraphs>129</Paragraphs>
  <Slides>23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Calibri</vt:lpstr>
      <vt:lpstr>Calibri Light</vt:lpstr>
      <vt:lpstr>Century Gothic</vt:lpstr>
      <vt:lpstr>Comic Sans MS</vt:lpstr>
      <vt:lpstr>Wingdings 3</vt:lpstr>
      <vt:lpstr>Office Theme</vt:lpstr>
      <vt:lpstr>Ion</vt:lpstr>
      <vt:lpstr>1_Ion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Harshah Parmar (Avanti House Primary)</cp:lastModifiedBy>
  <cp:revision>76</cp:revision>
  <dcterms:created xsi:type="dcterms:W3CDTF">2019-11-16T21:19:07Z</dcterms:created>
  <dcterms:modified xsi:type="dcterms:W3CDTF">2020-07-03T09:18:05Z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0x0101001D095C21738AB047828DC2309637AE72</vt:lpwstr>
  </property>
</Properties>
</file>